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8" r:id="rId2"/>
  </p:sldMasterIdLst>
  <p:notesMasterIdLst>
    <p:notesMasterId r:id="rId19"/>
  </p:notesMasterIdLst>
  <p:sldIdLst>
    <p:sldId id="256" r:id="rId3"/>
    <p:sldId id="279" r:id="rId4"/>
    <p:sldId id="295" r:id="rId5"/>
    <p:sldId id="296" r:id="rId6"/>
    <p:sldId id="297" r:id="rId7"/>
    <p:sldId id="298" r:id="rId8"/>
    <p:sldId id="299" r:id="rId9"/>
    <p:sldId id="269" r:id="rId10"/>
    <p:sldId id="281" r:id="rId11"/>
    <p:sldId id="282" r:id="rId12"/>
    <p:sldId id="294" r:id="rId13"/>
    <p:sldId id="284" r:id="rId14"/>
    <p:sldId id="288" r:id="rId15"/>
    <p:sldId id="292" r:id="rId16"/>
    <p:sldId id="267" r:id="rId17"/>
    <p:sldId id="293" r:id="rId18"/>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67F82C2-1E70-408E-AEA5-A2734D85527F}">
          <p14:sldIdLst>
            <p14:sldId id="256"/>
            <p14:sldId id="279"/>
            <p14:sldId id="295"/>
            <p14:sldId id="296"/>
            <p14:sldId id="297"/>
            <p14:sldId id="298"/>
            <p14:sldId id="299"/>
            <p14:sldId id="269"/>
          </p14:sldIdLst>
        </p14:section>
        <p14:section name="Data, data, data." id="{95AA213E-DA4D-4DA8-9183-60D55CD84142}">
          <p14:sldIdLst>
            <p14:sldId id="281"/>
            <p14:sldId id="282"/>
          </p14:sldIdLst>
        </p14:section>
        <p14:section name="Benefits of type providers" id="{55D8AF0E-EA94-440C-864B-BF3D920BB105}">
          <p14:sldIdLst>
            <p14:sldId id="294"/>
          </p14:sldIdLst>
        </p14:section>
        <p14:section name="Demos, Demos, Demos" id="{EDEB05AC-5CE8-45FF-8112-F9B74FA069D6}">
          <p14:sldIdLst>
            <p14:sldId id="284"/>
          </p14:sldIdLst>
        </p14:section>
        <p14:section name="Writing your own" id="{510154A3-3C4B-4E34-A491-D5FE9E9A4F38}">
          <p14:sldIdLst>
            <p14:sldId id="288"/>
            <p14:sldId id="292"/>
            <p14:sldId id="267"/>
          </p14:sldIdLst>
        </p14:section>
        <p14:section name="Fin" id="{5F1EF70A-8888-4D30-BC25-BF9736AC4D9E}">
          <p14:sldIdLst>
            <p14:sldId id="2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2C25"/>
    <a:srgbClr val="F7BF53"/>
    <a:srgbClr val="B2672D"/>
    <a:srgbClr val="F2C05D"/>
    <a:srgbClr val="E7A13F"/>
    <a:srgbClr val="F2BC5B"/>
    <a:srgbClr val="DA8C2D"/>
    <a:srgbClr val="E7C6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79380" autoAdjust="0"/>
  </p:normalViewPr>
  <p:slideViewPr>
    <p:cSldViewPr snapToGrid="0">
      <p:cViewPr varScale="1">
        <p:scale>
          <a:sx n="83" d="100"/>
          <a:sy n="83" d="100"/>
        </p:scale>
        <p:origin x="126" y="22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144"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1E4C3E-5D80-4250-A36F-E2D6F8CE2114}" type="doc">
      <dgm:prSet loTypeId="urn:microsoft.com/office/officeart/2005/8/layout/hList7" loCatId="process" qsTypeId="urn:microsoft.com/office/officeart/2005/8/quickstyle/simple1" qsCatId="simple" csTypeId="urn:microsoft.com/office/officeart/2005/8/colors/accent1_2" csCatId="accent1" phldr="1"/>
      <dgm:spPr/>
      <dgm:t>
        <a:bodyPr/>
        <a:lstStyle/>
        <a:p>
          <a:endParaRPr lang="en-US"/>
        </a:p>
      </dgm:t>
    </dgm:pt>
    <dgm:pt modelId="{F48CB2E3-D8BE-404E-A0D2-EEB3E1242A50}">
      <dgm:prSet/>
      <dgm:spPr>
        <a:solidFill>
          <a:srgbClr val="F6F0D8">
            <a:alpha val="85000"/>
          </a:srgbClr>
        </a:solidFill>
        <a:ln>
          <a:solidFill>
            <a:srgbClr val="5E3324"/>
          </a:solidFill>
        </a:ln>
      </dgm:spPr>
      <dgm:t>
        <a:bodyPr anchor="t"/>
        <a:lstStyle/>
        <a:p>
          <a:pPr algn="l" rtl="0"/>
          <a:r>
            <a:rPr lang="en-US" dirty="0" err="1" smtClean="0">
              <a:solidFill>
                <a:srgbClr val="824D40"/>
              </a:solidFill>
            </a:rPr>
            <a:t>Intellisense</a:t>
          </a:r>
          <a:r>
            <a:rPr lang="en-US" dirty="0" smtClean="0">
              <a:solidFill>
                <a:srgbClr val="824D40"/>
              </a:solidFill>
            </a:rPr>
            <a:t>, tooltips, &amp; other tooling available</a:t>
          </a:r>
          <a:endParaRPr lang="en-US" dirty="0">
            <a:solidFill>
              <a:srgbClr val="824D40"/>
            </a:solidFill>
          </a:endParaRPr>
        </a:p>
      </dgm:t>
    </dgm:pt>
    <dgm:pt modelId="{6CF4DB19-53FF-4B32-AC92-262597995234}" type="parTrans" cxnId="{E1B13E87-781A-4F9F-97A0-C3B2392EABE4}">
      <dgm:prSet/>
      <dgm:spPr/>
      <dgm:t>
        <a:bodyPr/>
        <a:lstStyle/>
        <a:p>
          <a:endParaRPr lang="en-US"/>
        </a:p>
      </dgm:t>
    </dgm:pt>
    <dgm:pt modelId="{82AB8F63-BF4E-41E3-9A9D-3BCBF2FE527C}" type="sibTrans" cxnId="{E1B13E87-781A-4F9F-97A0-C3B2392EABE4}">
      <dgm:prSet/>
      <dgm:spPr/>
      <dgm:t>
        <a:bodyPr/>
        <a:lstStyle/>
        <a:p>
          <a:endParaRPr lang="en-US"/>
        </a:p>
      </dgm:t>
    </dgm:pt>
    <dgm:pt modelId="{0B1D3EB6-DDAD-4074-AD89-1328ED184427}">
      <dgm:prSet/>
      <dgm:spPr>
        <a:solidFill>
          <a:srgbClr val="F6F0D8">
            <a:alpha val="85000"/>
          </a:srgbClr>
        </a:solidFill>
        <a:ln>
          <a:solidFill>
            <a:srgbClr val="5E3324"/>
          </a:solidFill>
        </a:ln>
      </dgm:spPr>
      <dgm:t>
        <a:bodyPr/>
        <a:lstStyle/>
        <a:p>
          <a:pPr rtl="0"/>
          <a:r>
            <a:rPr lang="en-US" smtClean="0">
              <a:solidFill>
                <a:srgbClr val="824D40"/>
              </a:solidFill>
            </a:rPr>
            <a:t>No code generation</a:t>
          </a:r>
          <a:endParaRPr lang="en-US">
            <a:solidFill>
              <a:srgbClr val="824D40"/>
            </a:solidFill>
          </a:endParaRPr>
        </a:p>
      </dgm:t>
    </dgm:pt>
    <dgm:pt modelId="{A0B0BA24-7BBD-4169-A6E4-C30BE3C7D4C6}" type="parTrans" cxnId="{9725BDCF-4BB2-42FD-A2FB-17C284C08CD7}">
      <dgm:prSet/>
      <dgm:spPr/>
      <dgm:t>
        <a:bodyPr/>
        <a:lstStyle/>
        <a:p>
          <a:endParaRPr lang="en-US"/>
        </a:p>
      </dgm:t>
    </dgm:pt>
    <dgm:pt modelId="{02B22490-15FC-4C3F-8863-8A3E5A29C80C}" type="sibTrans" cxnId="{9725BDCF-4BB2-42FD-A2FB-17C284C08CD7}">
      <dgm:prSet/>
      <dgm:spPr/>
      <dgm:t>
        <a:bodyPr/>
        <a:lstStyle/>
        <a:p>
          <a:endParaRPr lang="en-US"/>
        </a:p>
      </dgm:t>
    </dgm:pt>
    <dgm:pt modelId="{B9CFF899-EA87-447F-8310-377F7EA336B9}">
      <dgm:prSet/>
      <dgm:spPr>
        <a:solidFill>
          <a:srgbClr val="F6F0D8">
            <a:alpha val="85000"/>
          </a:srgbClr>
        </a:solidFill>
        <a:ln>
          <a:solidFill>
            <a:srgbClr val="5E3324"/>
          </a:solidFill>
        </a:ln>
      </dgm:spPr>
      <dgm:t>
        <a:bodyPr/>
        <a:lstStyle/>
        <a:p>
          <a:pPr rtl="0"/>
          <a:r>
            <a:rPr lang="en-US" dirty="0" smtClean="0">
              <a:solidFill>
                <a:srgbClr val="824D40"/>
              </a:solidFill>
            </a:rPr>
            <a:t>Always in sync with the source</a:t>
          </a:r>
          <a:endParaRPr lang="en-US" dirty="0">
            <a:solidFill>
              <a:srgbClr val="824D40"/>
            </a:solidFill>
          </a:endParaRPr>
        </a:p>
      </dgm:t>
    </dgm:pt>
    <dgm:pt modelId="{516D0FCC-58B7-4A3F-875C-505C5BEE0B2A}" type="parTrans" cxnId="{DF629EDD-CDDD-4422-BD5A-CACB7A74E2A8}">
      <dgm:prSet/>
      <dgm:spPr/>
      <dgm:t>
        <a:bodyPr/>
        <a:lstStyle/>
        <a:p>
          <a:endParaRPr lang="en-US"/>
        </a:p>
      </dgm:t>
    </dgm:pt>
    <dgm:pt modelId="{DDC7F697-1D79-4A68-AD43-E40B28D1EE4E}" type="sibTrans" cxnId="{DF629EDD-CDDD-4422-BD5A-CACB7A74E2A8}">
      <dgm:prSet/>
      <dgm:spPr/>
      <dgm:t>
        <a:bodyPr/>
        <a:lstStyle/>
        <a:p>
          <a:endParaRPr lang="en-US"/>
        </a:p>
      </dgm:t>
    </dgm:pt>
    <dgm:pt modelId="{B5557B3C-A729-44E7-B06E-8E406FFFF1BD}">
      <dgm:prSet/>
      <dgm:spPr>
        <a:solidFill>
          <a:srgbClr val="F6F0D8">
            <a:alpha val="85000"/>
          </a:srgbClr>
        </a:solidFill>
        <a:ln>
          <a:solidFill>
            <a:srgbClr val="5E3324"/>
          </a:solidFill>
        </a:ln>
      </dgm:spPr>
      <dgm:t>
        <a:bodyPr/>
        <a:lstStyle/>
        <a:p>
          <a:pPr rtl="0"/>
          <a:r>
            <a:rPr lang="en-US" smtClean="0">
              <a:solidFill>
                <a:srgbClr val="824D40"/>
              </a:solidFill>
            </a:rPr>
            <a:t>No extra bloated code</a:t>
          </a:r>
          <a:endParaRPr lang="en-US">
            <a:solidFill>
              <a:srgbClr val="824D40"/>
            </a:solidFill>
          </a:endParaRPr>
        </a:p>
      </dgm:t>
    </dgm:pt>
    <dgm:pt modelId="{9B0ACE6D-CF28-47A6-BE42-2EE8D0A3E2E5}" type="parTrans" cxnId="{B3060CEB-B955-4ABF-8714-857ED9A2A44F}">
      <dgm:prSet/>
      <dgm:spPr/>
      <dgm:t>
        <a:bodyPr/>
        <a:lstStyle/>
        <a:p>
          <a:endParaRPr lang="en-US"/>
        </a:p>
      </dgm:t>
    </dgm:pt>
    <dgm:pt modelId="{138A8399-7FDA-4CA4-AB2B-D6D64FA5D682}" type="sibTrans" cxnId="{B3060CEB-B955-4ABF-8714-857ED9A2A44F}">
      <dgm:prSet/>
      <dgm:spPr/>
      <dgm:t>
        <a:bodyPr/>
        <a:lstStyle/>
        <a:p>
          <a:endParaRPr lang="en-US"/>
        </a:p>
      </dgm:t>
    </dgm:pt>
    <dgm:pt modelId="{1B025A62-D98E-488F-8749-BA0463D60F82}">
      <dgm:prSet/>
      <dgm:spPr>
        <a:solidFill>
          <a:srgbClr val="F6F0D8">
            <a:alpha val="85000"/>
          </a:srgbClr>
        </a:solidFill>
        <a:ln>
          <a:solidFill>
            <a:srgbClr val="5E3324"/>
          </a:solidFill>
        </a:ln>
      </dgm:spPr>
      <dgm:t>
        <a:bodyPr/>
        <a:lstStyle/>
        <a:p>
          <a:pPr rtl="0"/>
          <a:r>
            <a:rPr lang="en-US" dirty="0" smtClean="0">
              <a:solidFill>
                <a:srgbClr val="824D40"/>
              </a:solidFill>
            </a:rPr>
            <a:t>Scalable to millions of types (e.g. - freebase)</a:t>
          </a:r>
          <a:endParaRPr lang="en-US" dirty="0">
            <a:solidFill>
              <a:srgbClr val="824D40"/>
            </a:solidFill>
          </a:endParaRPr>
        </a:p>
      </dgm:t>
    </dgm:pt>
    <dgm:pt modelId="{10F46B48-4083-440F-9FAD-1CD75ED9164D}" type="parTrans" cxnId="{3BB9ED55-0389-44A7-AAC3-ED39DBBF1106}">
      <dgm:prSet/>
      <dgm:spPr/>
      <dgm:t>
        <a:bodyPr/>
        <a:lstStyle/>
        <a:p>
          <a:endParaRPr lang="en-US"/>
        </a:p>
      </dgm:t>
    </dgm:pt>
    <dgm:pt modelId="{22F000A9-97E2-496A-9B91-F14232842A47}" type="sibTrans" cxnId="{3BB9ED55-0389-44A7-AAC3-ED39DBBF1106}">
      <dgm:prSet/>
      <dgm:spPr/>
      <dgm:t>
        <a:bodyPr/>
        <a:lstStyle/>
        <a:p>
          <a:endParaRPr lang="en-US"/>
        </a:p>
      </dgm:t>
    </dgm:pt>
    <dgm:pt modelId="{62789F8F-8373-41C2-B251-6D01984E98B8}">
      <dgm:prSet/>
      <dgm:spPr>
        <a:solidFill>
          <a:srgbClr val="F6F0D8">
            <a:alpha val="85000"/>
          </a:srgbClr>
        </a:solidFill>
        <a:ln>
          <a:solidFill>
            <a:srgbClr val="5E3324"/>
          </a:solidFill>
        </a:ln>
      </dgm:spPr>
      <dgm:t>
        <a:bodyPr anchor="t"/>
        <a:lstStyle/>
        <a:p>
          <a:pPr rtl="0"/>
          <a:r>
            <a:rPr lang="en-US" dirty="0" smtClean="0">
              <a:solidFill>
                <a:srgbClr val="824D40"/>
              </a:solidFill>
            </a:rPr>
            <a:t>More natural with REPL</a:t>
          </a:r>
          <a:endParaRPr lang="en-US" dirty="0">
            <a:solidFill>
              <a:srgbClr val="824D40"/>
            </a:solidFill>
          </a:endParaRPr>
        </a:p>
      </dgm:t>
    </dgm:pt>
    <dgm:pt modelId="{6FEF799D-56FF-4996-B3C1-11D76DCBF84F}" type="parTrans" cxnId="{466AD506-9076-4455-8821-7E9DD51949CA}">
      <dgm:prSet/>
      <dgm:spPr/>
      <dgm:t>
        <a:bodyPr/>
        <a:lstStyle/>
        <a:p>
          <a:endParaRPr lang="en-US"/>
        </a:p>
      </dgm:t>
    </dgm:pt>
    <dgm:pt modelId="{4473C666-AF80-4BCD-A592-730D0B531396}" type="sibTrans" cxnId="{466AD506-9076-4455-8821-7E9DD51949CA}">
      <dgm:prSet/>
      <dgm:spPr/>
      <dgm:t>
        <a:bodyPr/>
        <a:lstStyle/>
        <a:p>
          <a:endParaRPr lang="en-US"/>
        </a:p>
      </dgm:t>
    </dgm:pt>
    <dgm:pt modelId="{4F8CE4B5-E1B3-430D-A586-1958DE4EC20A}" type="pres">
      <dgm:prSet presAssocID="{4E1E4C3E-5D80-4250-A36F-E2D6F8CE2114}" presName="Name0" presStyleCnt="0">
        <dgm:presLayoutVars>
          <dgm:dir/>
          <dgm:resizeHandles val="exact"/>
        </dgm:presLayoutVars>
      </dgm:prSet>
      <dgm:spPr/>
      <dgm:t>
        <a:bodyPr/>
        <a:lstStyle/>
        <a:p>
          <a:endParaRPr lang="en-US"/>
        </a:p>
      </dgm:t>
    </dgm:pt>
    <dgm:pt modelId="{1EEBDDF8-0139-44CF-BFBC-E6BCDCB000BF}" type="pres">
      <dgm:prSet presAssocID="{4E1E4C3E-5D80-4250-A36F-E2D6F8CE2114}" presName="fgShape" presStyleLbl="fgShp" presStyleIdx="0" presStyleCnt="1" custFlipVert="1" custFlipHor="1" custScaleX="773" custScaleY="5945"/>
      <dgm:spPr>
        <a:prstGeom prst="smileyFace">
          <a:avLst/>
        </a:prstGeom>
      </dgm:spPr>
    </dgm:pt>
    <dgm:pt modelId="{008A906D-40B7-452F-85AE-F613C8D1E67F}" type="pres">
      <dgm:prSet presAssocID="{4E1E4C3E-5D80-4250-A36F-E2D6F8CE2114}" presName="linComp" presStyleCnt="0"/>
      <dgm:spPr/>
    </dgm:pt>
    <dgm:pt modelId="{4A8C77DB-7868-4B34-A802-BEAD433D4018}" type="pres">
      <dgm:prSet presAssocID="{F48CB2E3-D8BE-404E-A0D2-EEB3E1242A50}" presName="compNode" presStyleCnt="0"/>
      <dgm:spPr/>
    </dgm:pt>
    <dgm:pt modelId="{2FCBC024-DF14-4C91-85DE-921A6601B102}" type="pres">
      <dgm:prSet presAssocID="{F48CB2E3-D8BE-404E-A0D2-EEB3E1242A50}" presName="bkgdShape" presStyleLbl="node1" presStyleIdx="0" presStyleCnt="3"/>
      <dgm:spPr/>
      <dgm:t>
        <a:bodyPr/>
        <a:lstStyle/>
        <a:p>
          <a:endParaRPr lang="en-US"/>
        </a:p>
      </dgm:t>
    </dgm:pt>
    <dgm:pt modelId="{8C93E763-3156-4FC3-9EA0-0EB36483B245}" type="pres">
      <dgm:prSet presAssocID="{F48CB2E3-D8BE-404E-A0D2-EEB3E1242A50}" presName="nodeTx" presStyleLbl="node1" presStyleIdx="0" presStyleCnt="3">
        <dgm:presLayoutVars>
          <dgm:bulletEnabled val="1"/>
        </dgm:presLayoutVars>
      </dgm:prSet>
      <dgm:spPr/>
      <dgm:t>
        <a:bodyPr/>
        <a:lstStyle/>
        <a:p>
          <a:endParaRPr lang="en-US"/>
        </a:p>
      </dgm:t>
    </dgm:pt>
    <dgm:pt modelId="{625C61A9-1CA5-48A2-9338-9C03E9F28752}" type="pres">
      <dgm:prSet presAssocID="{F48CB2E3-D8BE-404E-A0D2-EEB3E1242A50}" presName="invisiNode" presStyleLbl="node1" presStyleIdx="0" presStyleCnt="3"/>
      <dgm:spPr/>
    </dgm:pt>
    <dgm:pt modelId="{F93BABAF-46AE-4129-A2C3-78D675EB2B83}" type="pres">
      <dgm:prSet presAssocID="{F48CB2E3-D8BE-404E-A0D2-EEB3E1242A50}" presName="imagNod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2588497D-3796-4B9B-BDCA-4B1A672A9444}" type="pres">
      <dgm:prSet presAssocID="{82AB8F63-BF4E-41E3-9A9D-3BCBF2FE527C}" presName="sibTrans" presStyleLbl="sibTrans2D1" presStyleIdx="0" presStyleCnt="0"/>
      <dgm:spPr/>
      <dgm:t>
        <a:bodyPr/>
        <a:lstStyle/>
        <a:p>
          <a:endParaRPr lang="en-US"/>
        </a:p>
      </dgm:t>
    </dgm:pt>
    <dgm:pt modelId="{E48357B8-5704-4911-83BD-A07E0D4FCC4C}" type="pres">
      <dgm:prSet presAssocID="{0B1D3EB6-DDAD-4074-AD89-1328ED184427}" presName="compNode" presStyleCnt="0"/>
      <dgm:spPr/>
    </dgm:pt>
    <dgm:pt modelId="{847997FE-27E4-47BE-BFCC-0D3EEEB261E3}" type="pres">
      <dgm:prSet presAssocID="{0B1D3EB6-DDAD-4074-AD89-1328ED184427}" presName="bkgdShape" presStyleLbl="node1" presStyleIdx="1" presStyleCnt="3"/>
      <dgm:spPr/>
      <dgm:t>
        <a:bodyPr/>
        <a:lstStyle/>
        <a:p>
          <a:endParaRPr lang="en-US"/>
        </a:p>
      </dgm:t>
    </dgm:pt>
    <dgm:pt modelId="{98978EA1-C2BB-46D8-AA8D-1297E01DBAE2}" type="pres">
      <dgm:prSet presAssocID="{0B1D3EB6-DDAD-4074-AD89-1328ED184427}" presName="nodeTx" presStyleLbl="node1" presStyleIdx="1" presStyleCnt="3">
        <dgm:presLayoutVars>
          <dgm:bulletEnabled val="1"/>
        </dgm:presLayoutVars>
      </dgm:prSet>
      <dgm:spPr/>
      <dgm:t>
        <a:bodyPr/>
        <a:lstStyle/>
        <a:p>
          <a:endParaRPr lang="en-US"/>
        </a:p>
      </dgm:t>
    </dgm:pt>
    <dgm:pt modelId="{21AE7DFC-776B-4C43-99EA-2D81020B3FDD}" type="pres">
      <dgm:prSet presAssocID="{0B1D3EB6-DDAD-4074-AD89-1328ED184427}" presName="invisiNode" presStyleLbl="node1" presStyleIdx="1" presStyleCnt="3"/>
      <dgm:spPr/>
    </dgm:pt>
    <dgm:pt modelId="{18AA51B2-7DC1-4D95-82D3-8F3774CF42A4}" type="pres">
      <dgm:prSet presAssocID="{0B1D3EB6-DDAD-4074-AD89-1328ED184427}"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dgm:spPr>
    </dgm:pt>
    <dgm:pt modelId="{6312A045-B4B8-4962-922F-D944B21BF60A}" type="pres">
      <dgm:prSet presAssocID="{02B22490-15FC-4C3F-8863-8A3E5A29C80C}" presName="sibTrans" presStyleLbl="sibTrans2D1" presStyleIdx="0" presStyleCnt="0"/>
      <dgm:spPr/>
      <dgm:t>
        <a:bodyPr/>
        <a:lstStyle/>
        <a:p>
          <a:endParaRPr lang="en-US"/>
        </a:p>
      </dgm:t>
    </dgm:pt>
    <dgm:pt modelId="{7ED3D36F-67B7-44A8-AD64-421E975EAA9A}" type="pres">
      <dgm:prSet presAssocID="{62789F8F-8373-41C2-B251-6D01984E98B8}" presName="compNode" presStyleCnt="0"/>
      <dgm:spPr/>
    </dgm:pt>
    <dgm:pt modelId="{F9B2FB86-2930-4F54-9064-138411116312}" type="pres">
      <dgm:prSet presAssocID="{62789F8F-8373-41C2-B251-6D01984E98B8}" presName="bkgdShape" presStyleLbl="node1" presStyleIdx="2" presStyleCnt="3"/>
      <dgm:spPr/>
      <dgm:t>
        <a:bodyPr/>
        <a:lstStyle/>
        <a:p>
          <a:endParaRPr lang="en-US"/>
        </a:p>
      </dgm:t>
    </dgm:pt>
    <dgm:pt modelId="{50115444-7C73-45D9-BE46-607E6F99904C}" type="pres">
      <dgm:prSet presAssocID="{62789F8F-8373-41C2-B251-6D01984E98B8}" presName="nodeTx" presStyleLbl="node1" presStyleIdx="2" presStyleCnt="3">
        <dgm:presLayoutVars>
          <dgm:bulletEnabled val="1"/>
        </dgm:presLayoutVars>
      </dgm:prSet>
      <dgm:spPr/>
      <dgm:t>
        <a:bodyPr/>
        <a:lstStyle/>
        <a:p>
          <a:endParaRPr lang="en-US"/>
        </a:p>
      </dgm:t>
    </dgm:pt>
    <dgm:pt modelId="{85A46FD8-8EB7-4337-8DB1-8C0AFBAE8EB8}" type="pres">
      <dgm:prSet presAssocID="{62789F8F-8373-41C2-B251-6D01984E98B8}" presName="invisiNode" presStyleLbl="node1" presStyleIdx="2" presStyleCnt="3"/>
      <dgm:spPr/>
    </dgm:pt>
    <dgm:pt modelId="{233C0903-F667-4C4E-96F7-387931BF6363}" type="pres">
      <dgm:prSet presAssocID="{62789F8F-8373-41C2-B251-6D01984E98B8}"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pt>
  </dgm:ptLst>
  <dgm:cxnLst>
    <dgm:cxn modelId="{1E854008-A32D-438B-8A91-B520E5FDAD73}" type="presOf" srcId="{02B22490-15FC-4C3F-8863-8A3E5A29C80C}" destId="{6312A045-B4B8-4962-922F-D944B21BF60A}" srcOrd="0" destOrd="0" presId="urn:microsoft.com/office/officeart/2005/8/layout/hList7"/>
    <dgm:cxn modelId="{B3060CEB-B955-4ABF-8714-857ED9A2A44F}" srcId="{0B1D3EB6-DDAD-4074-AD89-1328ED184427}" destId="{B5557B3C-A729-44E7-B06E-8E406FFFF1BD}" srcOrd="1" destOrd="0" parTransId="{9B0ACE6D-CF28-47A6-BE42-2EE8D0A3E2E5}" sibTransId="{138A8399-7FDA-4CA4-AB2B-D6D64FA5D682}"/>
    <dgm:cxn modelId="{DF629EDD-CDDD-4422-BD5A-CACB7A74E2A8}" srcId="{0B1D3EB6-DDAD-4074-AD89-1328ED184427}" destId="{B9CFF899-EA87-447F-8310-377F7EA336B9}" srcOrd="0" destOrd="0" parTransId="{516D0FCC-58B7-4A3F-875C-505C5BEE0B2A}" sibTransId="{DDC7F697-1D79-4A68-AD43-E40B28D1EE4E}"/>
    <dgm:cxn modelId="{BF731881-0525-4760-A2AD-47FEF232DB7F}" type="presOf" srcId="{82AB8F63-BF4E-41E3-9A9D-3BCBF2FE527C}" destId="{2588497D-3796-4B9B-BDCA-4B1A672A9444}" srcOrd="0" destOrd="0" presId="urn:microsoft.com/office/officeart/2005/8/layout/hList7"/>
    <dgm:cxn modelId="{9725BDCF-4BB2-42FD-A2FB-17C284C08CD7}" srcId="{4E1E4C3E-5D80-4250-A36F-E2D6F8CE2114}" destId="{0B1D3EB6-DDAD-4074-AD89-1328ED184427}" srcOrd="1" destOrd="0" parTransId="{A0B0BA24-7BBD-4169-A6E4-C30BE3C7D4C6}" sibTransId="{02B22490-15FC-4C3F-8863-8A3E5A29C80C}"/>
    <dgm:cxn modelId="{95619014-5B9C-414C-B486-8C9179B52802}" type="presOf" srcId="{B9CFF899-EA87-447F-8310-377F7EA336B9}" destId="{98978EA1-C2BB-46D8-AA8D-1297E01DBAE2}" srcOrd="1" destOrd="1" presId="urn:microsoft.com/office/officeart/2005/8/layout/hList7"/>
    <dgm:cxn modelId="{E073FF08-6059-47A4-9FEC-FF52DFC22C31}" type="presOf" srcId="{1B025A62-D98E-488F-8749-BA0463D60F82}" destId="{98978EA1-C2BB-46D8-AA8D-1297E01DBAE2}" srcOrd="1" destOrd="3" presId="urn:microsoft.com/office/officeart/2005/8/layout/hList7"/>
    <dgm:cxn modelId="{9D66C337-F2E4-4188-9BA0-36EB3A84A47E}" type="presOf" srcId="{B5557B3C-A729-44E7-B06E-8E406FFFF1BD}" destId="{847997FE-27E4-47BE-BFCC-0D3EEEB261E3}" srcOrd="0" destOrd="2" presId="urn:microsoft.com/office/officeart/2005/8/layout/hList7"/>
    <dgm:cxn modelId="{7AFBFB55-01E2-44A0-9B8B-C4F7F5FEC389}" type="presOf" srcId="{B9CFF899-EA87-447F-8310-377F7EA336B9}" destId="{847997FE-27E4-47BE-BFCC-0D3EEEB261E3}" srcOrd="0" destOrd="1" presId="urn:microsoft.com/office/officeart/2005/8/layout/hList7"/>
    <dgm:cxn modelId="{73194531-B03B-4657-B1FE-2D4504EAA28B}" type="presOf" srcId="{4E1E4C3E-5D80-4250-A36F-E2D6F8CE2114}" destId="{4F8CE4B5-E1B3-430D-A586-1958DE4EC20A}" srcOrd="0" destOrd="0" presId="urn:microsoft.com/office/officeart/2005/8/layout/hList7"/>
    <dgm:cxn modelId="{5358155F-8246-4F22-B131-87409655A74A}" type="presOf" srcId="{F48CB2E3-D8BE-404E-A0D2-EEB3E1242A50}" destId="{2FCBC024-DF14-4C91-85DE-921A6601B102}" srcOrd="0" destOrd="0" presId="urn:microsoft.com/office/officeart/2005/8/layout/hList7"/>
    <dgm:cxn modelId="{27144931-DCED-4338-88C6-DEA20B7F61A6}" type="presOf" srcId="{0B1D3EB6-DDAD-4074-AD89-1328ED184427}" destId="{847997FE-27E4-47BE-BFCC-0D3EEEB261E3}" srcOrd="0" destOrd="0" presId="urn:microsoft.com/office/officeart/2005/8/layout/hList7"/>
    <dgm:cxn modelId="{F66E4865-37BA-4AF3-990B-7EA3063A9526}" type="presOf" srcId="{62789F8F-8373-41C2-B251-6D01984E98B8}" destId="{F9B2FB86-2930-4F54-9064-138411116312}" srcOrd="0" destOrd="0" presId="urn:microsoft.com/office/officeart/2005/8/layout/hList7"/>
    <dgm:cxn modelId="{FEC8F17D-C9A9-4337-A6E9-DCE5B3CDECDD}" type="presOf" srcId="{1B025A62-D98E-488F-8749-BA0463D60F82}" destId="{847997FE-27E4-47BE-BFCC-0D3EEEB261E3}" srcOrd="0" destOrd="3" presId="urn:microsoft.com/office/officeart/2005/8/layout/hList7"/>
    <dgm:cxn modelId="{DCDDB6F1-AD48-455F-92D8-AA01CC9A4E77}" type="presOf" srcId="{62789F8F-8373-41C2-B251-6D01984E98B8}" destId="{50115444-7C73-45D9-BE46-607E6F99904C}" srcOrd="1" destOrd="0" presId="urn:microsoft.com/office/officeart/2005/8/layout/hList7"/>
    <dgm:cxn modelId="{76126F5E-CA4E-4718-AF6F-841D43FC9359}" type="presOf" srcId="{F48CB2E3-D8BE-404E-A0D2-EEB3E1242A50}" destId="{8C93E763-3156-4FC3-9EA0-0EB36483B245}" srcOrd="1" destOrd="0" presId="urn:microsoft.com/office/officeart/2005/8/layout/hList7"/>
    <dgm:cxn modelId="{E1B13E87-781A-4F9F-97A0-C3B2392EABE4}" srcId="{4E1E4C3E-5D80-4250-A36F-E2D6F8CE2114}" destId="{F48CB2E3-D8BE-404E-A0D2-EEB3E1242A50}" srcOrd="0" destOrd="0" parTransId="{6CF4DB19-53FF-4B32-AC92-262597995234}" sibTransId="{82AB8F63-BF4E-41E3-9A9D-3BCBF2FE527C}"/>
    <dgm:cxn modelId="{466AD506-9076-4455-8821-7E9DD51949CA}" srcId="{4E1E4C3E-5D80-4250-A36F-E2D6F8CE2114}" destId="{62789F8F-8373-41C2-B251-6D01984E98B8}" srcOrd="2" destOrd="0" parTransId="{6FEF799D-56FF-4996-B3C1-11D76DCBF84F}" sibTransId="{4473C666-AF80-4BCD-A592-730D0B531396}"/>
    <dgm:cxn modelId="{3BB9ED55-0389-44A7-AAC3-ED39DBBF1106}" srcId="{0B1D3EB6-DDAD-4074-AD89-1328ED184427}" destId="{1B025A62-D98E-488F-8749-BA0463D60F82}" srcOrd="2" destOrd="0" parTransId="{10F46B48-4083-440F-9FAD-1CD75ED9164D}" sibTransId="{22F000A9-97E2-496A-9B91-F14232842A47}"/>
    <dgm:cxn modelId="{36C2B03D-14CF-4340-9B48-FF7D7FE2107C}" type="presOf" srcId="{B5557B3C-A729-44E7-B06E-8E406FFFF1BD}" destId="{98978EA1-C2BB-46D8-AA8D-1297E01DBAE2}" srcOrd="1" destOrd="2" presId="urn:microsoft.com/office/officeart/2005/8/layout/hList7"/>
    <dgm:cxn modelId="{DA2E5299-4AAA-441C-AE09-AD1B353C04BE}" type="presOf" srcId="{0B1D3EB6-DDAD-4074-AD89-1328ED184427}" destId="{98978EA1-C2BB-46D8-AA8D-1297E01DBAE2}" srcOrd="1" destOrd="0" presId="urn:microsoft.com/office/officeart/2005/8/layout/hList7"/>
    <dgm:cxn modelId="{761256B2-F863-4B35-BFBD-C9CE4B86D2C1}" type="presParOf" srcId="{4F8CE4B5-E1B3-430D-A586-1958DE4EC20A}" destId="{1EEBDDF8-0139-44CF-BFBC-E6BCDCB000BF}" srcOrd="0" destOrd="0" presId="urn:microsoft.com/office/officeart/2005/8/layout/hList7"/>
    <dgm:cxn modelId="{8FF23C2A-C981-4A6B-AC9B-AC5CD9CB4670}" type="presParOf" srcId="{4F8CE4B5-E1B3-430D-A586-1958DE4EC20A}" destId="{008A906D-40B7-452F-85AE-F613C8D1E67F}" srcOrd="1" destOrd="0" presId="urn:microsoft.com/office/officeart/2005/8/layout/hList7"/>
    <dgm:cxn modelId="{03C1C80D-2F9C-445B-8149-F57758A554F4}" type="presParOf" srcId="{008A906D-40B7-452F-85AE-F613C8D1E67F}" destId="{4A8C77DB-7868-4B34-A802-BEAD433D4018}" srcOrd="0" destOrd="0" presId="urn:microsoft.com/office/officeart/2005/8/layout/hList7"/>
    <dgm:cxn modelId="{2D8FB494-8368-46BA-A8FE-C78A7BEACCA0}" type="presParOf" srcId="{4A8C77DB-7868-4B34-A802-BEAD433D4018}" destId="{2FCBC024-DF14-4C91-85DE-921A6601B102}" srcOrd="0" destOrd="0" presId="urn:microsoft.com/office/officeart/2005/8/layout/hList7"/>
    <dgm:cxn modelId="{ED910B50-91A8-43C7-A359-76839ADA2E0E}" type="presParOf" srcId="{4A8C77DB-7868-4B34-A802-BEAD433D4018}" destId="{8C93E763-3156-4FC3-9EA0-0EB36483B245}" srcOrd="1" destOrd="0" presId="urn:microsoft.com/office/officeart/2005/8/layout/hList7"/>
    <dgm:cxn modelId="{C565CF1A-9B2A-43FB-A17F-01DD9097504C}" type="presParOf" srcId="{4A8C77DB-7868-4B34-A802-BEAD433D4018}" destId="{625C61A9-1CA5-48A2-9338-9C03E9F28752}" srcOrd="2" destOrd="0" presId="urn:microsoft.com/office/officeart/2005/8/layout/hList7"/>
    <dgm:cxn modelId="{B2242698-79A2-4C59-8099-A41D4AA0CD5C}" type="presParOf" srcId="{4A8C77DB-7868-4B34-A802-BEAD433D4018}" destId="{F93BABAF-46AE-4129-A2C3-78D675EB2B83}" srcOrd="3" destOrd="0" presId="urn:microsoft.com/office/officeart/2005/8/layout/hList7"/>
    <dgm:cxn modelId="{E6984043-467A-4D20-B38B-7D204A8735D1}" type="presParOf" srcId="{008A906D-40B7-452F-85AE-F613C8D1E67F}" destId="{2588497D-3796-4B9B-BDCA-4B1A672A9444}" srcOrd="1" destOrd="0" presId="urn:microsoft.com/office/officeart/2005/8/layout/hList7"/>
    <dgm:cxn modelId="{4E5A4B00-8B54-4526-9588-02874C372D36}" type="presParOf" srcId="{008A906D-40B7-452F-85AE-F613C8D1E67F}" destId="{E48357B8-5704-4911-83BD-A07E0D4FCC4C}" srcOrd="2" destOrd="0" presId="urn:microsoft.com/office/officeart/2005/8/layout/hList7"/>
    <dgm:cxn modelId="{D0BD880D-274F-4265-A880-A9D6FE564072}" type="presParOf" srcId="{E48357B8-5704-4911-83BD-A07E0D4FCC4C}" destId="{847997FE-27E4-47BE-BFCC-0D3EEEB261E3}" srcOrd="0" destOrd="0" presId="urn:microsoft.com/office/officeart/2005/8/layout/hList7"/>
    <dgm:cxn modelId="{B74C741E-72F0-414C-89F8-9B1FA82F171D}" type="presParOf" srcId="{E48357B8-5704-4911-83BD-A07E0D4FCC4C}" destId="{98978EA1-C2BB-46D8-AA8D-1297E01DBAE2}" srcOrd="1" destOrd="0" presId="urn:microsoft.com/office/officeart/2005/8/layout/hList7"/>
    <dgm:cxn modelId="{0D1BFE42-37A1-4A04-A352-D32AA611B90B}" type="presParOf" srcId="{E48357B8-5704-4911-83BD-A07E0D4FCC4C}" destId="{21AE7DFC-776B-4C43-99EA-2D81020B3FDD}" srcOrd="2" destOrd="0" presId="urn:microsoft.com/office/officeart/2005/8/layout/hList7"/>
    <dgm:cxn modelId="{CC650083-4E7F-42F3-87B2-470C507D25CB}" type="presParOf" srcId="{E48357B8-5704-4911-83BD-A07E0D4FCC4C}" destId="{18AA51B2-7DC1-4D95-82D3-8F3774CF42A4}" srcOrd="3" destOrd="0" presId="urn:microsoft.com/office/officeart/2005/8/layout/hList7"/>
    <dgm:cxn modelId="{47266729-4CFF-4DFB-BF3A-ABE6B61F85C2}" type="presParOf" srcId="{008A906D-40B7-452F-85AE-F613C8D1E67F}" destId="{6312A045-B4B8-4962-922F-D944B21BF60A}" srcOrd="3" destOrd="0" presId="urn:microsoft.com/office/officeart/2005/8/layout/hList7"/>
    <dgm:cxn modelId="{895A18D7-FD45-4855-BD94-A9D9F6ADBBF6}" type="presParOf" srcId="{008A906D-40B7-452F-85AE-F613C8D1E67F}" destId="{7ED3D36F-67B7-44A8-AD64-421E975EAA9A}" srcOrd="4" destOrd="0" presId="urn:microsoft.com/office/officeart/2005/8/layout/hList7"/>
    <dgm:cxn modelId="{3A59B581-A00E-450D-A7D7-9591AD0765F9}" type="presParOf" srcId="{7ED3D36F-67B7-44A8-AD64-421E975EAA9A}" destId="{F9B2FB86-2930-4F54-9064-138411116312}" srcOrd="0" destOrd="0" presId="urn:microsoft.com/office/officeart/2005/8/layout/hList7"/>
    <dgm:cxn modelId="{68D6E1DB-0C1B-47E1-9DB8-2C1E3D814987}" type="presParOf" srcId="{7ED3D36F-67B7-44A8-AD64-421E975EAA9A}" destId="{50115444-7C73-45D9-BE46-607E6F99904C}" srcOrd="1" destOrd="0" presId="urn:microsoft.com/office/officeart/2005/8/layout/hList7"/>
    <dgm:cxn modelId="{6296229D-C031-4966-9A83-780B31A4774B}" type="presParOf" srcId="{7ED3D36F-67B7-44A8-AD64-421E975EAA9A}" destId="{85A46FD8-8EB7-4337-8DB1-8C0AFBAE8EB8}" srcOrd="2" destOrd="0" presId="urn:microsoft.com/office/officeart/2005/8/layout/hList7"/>
    <dgm:cxn modelId="{322DD5F6-8D7B-4931-A2BD-2EFE07888BF6}" type="presParOf" srcId="{7ED3D36F-67B7-44A8-AD64-421E975EAA9A}" destId="{233C0903-F667-4C4E-96F7-387931BF636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BC024-DF14-4C91-85DE-921A6601B102}">
      <dsp:nvSpPr>
        <dsp:cNvPr id="0" name=""/>
        <dsp:cNvSpPr/>
      </dsp:nvSpPr>
      <dsp:spPr>
        <a:xfrm>
          <a:off x="1645" y="0"/>
          <a:ext cx="2560122" cy="5125437"/>
        </a:xfrm>
        <a:prstGeom prst="roundRect">
          <a:avLst>
            <a:gd name="adj" fmla="val 10000"/>
          </a:avLst>
        </a:prstGeom>
        <a:solidFill>
          <a:srgbClr val="F6F0D8">
            <a:alpha val="85000"/>
          </a:srgbClr>
        </a:solidFill>
        <a:ln w="12700" cap="flat" cmpd="sng" algn="ctr">
          <a:solidFill>
            <a:srgbClr val="5E332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lvl="0" algn="l" defTabSz="977900" rtl="0">
            <a:lnSpc>
              <a:spcPct val="90000"/>
            </a:lnSpc>
            <a:spcBef>
              <a:spcPct val="0"/>
            </a:spcBef>
            <a:spcAft>
              <a:spcPct val="35000"/>
            </a:spcAft>
          </a:pPr>
          <a:r>
            <a:rPr lang="en-US" sz="2200" kern="1200" dirty="0" err="1" smtClean="0">
              <a:solidFill>
                <a:srgbClr val="824D40"/>
              </a:solidFill>
            </a:rPr>
            <a:t>Intellisense</a:t>
          </a:r>
          <a:r>
            <a:rPr lang="en-US" sz="2200" kern="1200" dirty="0" smtClean="0">
              <a:solidFill>
                <a:srgbClr val="824D40"/>
              </a:solidFill>
            </a:rPr>
            <a:t>, tooltips, &amp; other tooling available</a:t>
          </a:r>
          <a:endParaRPr lang="en-US" sz="2200" kern="1200" dirty="0">
            <a:solidFill>
              <a:srgbClr val="824D40"/>
            </a:solidFill>
          </a:endParaRPr>
        </a:p>
      </dsp:txBody>
      <dsp:txXfrm>
        <a:off x="1645" y="2050174"/>
        <a:ext cx="2560122" cy="2050174"/>
      </dsp:txXfrm>
    </dsp:sp>
    <dsp:sp modelId="{F93BABAF-46AE-4129-A2C3-78D675EB2B83}">
      <dsp:nvSpPr>
        <dsp:cNvPr id="0" name=""/>
        <dsp:cNvSpPr/>
      </dsp:nvSpPr>
      <dsp:spPr>
        <a:xfrm>
          <a:off x="428321" y="307526"/>
          <a:ext cx="1706770" cy="170677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7997FE-27E4-47BE-BFCC-0D3EEEB261E3}">
      <dsp:nvSpPr>
        <dsp:cNvPr id="0" name=""/>
        <dsp:cNvSpPr/>
      </dsp:nvSpPr>
      <dsp:spPr>
        <a:xfrm>
          <a:off x="2638571" y="0"/>
          <a:ext cx="2560122" cy="5125437"/>
        </a:xfrm>
        <a:prstGeom prst="roundRect">
          <a:avLst>
            <a:gd name="adj" fmla="val 10000"/>
          </a:avLst>
        </a:prstGeom>
        <a:solidFill>
          <a:srgbClr val="F6F0D8">
            <a:alpha val="85000"/>
          </a:srgbClr>
        </a:solidFill>
        <a:ln w="12700" cap="flat" cmpd="sng" algn="ctr">
          <a:solidFill>
            <a:srgbClr val="5E332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1">
          <a:noAutofit/>
        </a:bodyPr>
        <a:lstStyle/>
        <a:p>
          <a:pPr lvl="0" algn="l" defTabSz="977900" rtl="0">
            <a:lnSpc>
              <a:spcPct val="90000"/>
            </a:lnSpc>
            <a:spcBef>
              <a:spcPct val="0"/>
            </a:spcBef>
            <a:spcAft>
              <a:spcPct val="35000"/>
            </a:spcAft>
          </a:pPr>
          <a:r>
            <a:rPr lang="en-US" sz="2200" kern="1200" smtClean="0">
              <a:solidFill>
                <a:srgbClr val="824D40"/>
              </a:solidFill>
            </a:rPr>
            <a:t>No code generation</a:t>
          </a:r>
          <a:endParaRPr lang="en-US" sz="2200" kern="1200">
            <a:solidFill>
              <a:srgbClr val="824D40"/>
            </a:solidFill>
          </a:endParaRPr>
        </a:p>
        <a:p>
          <a:pPr marL="171450" lvl="1" indent="-171450" algn="l" defTabSz="755650" rtl="0">
            <a:lnSpc>
              <a:spcPct val="90000"/>
            </a:lnSpc>
            <a:spcBef>
              <a:spcPct val="0"/>
            </a:spcBef>
            <a:spcAft>
              <a:spcPct val="15000"/>
            </a:spcAft>
            <a:buChar char="••"/>
          </a:pPr>
          <a:r>
            <a:rPr lang="en-US" sz="1700" kern="1200" dirty="0" smtClean="0">
              <a:solidFill>
                <a:srgbClr val="824D40"/>
              </a:solidFill>
            </a:rPr>
            <a:t>Always in sync with the source</a:t>
          </a:r>
          <a:endParaRPr lang="en-US" sz="1700" kern="1200" dirty="0">
            <a:solidFill>
              <a:srgbClr val="824D40"/>
            </a:solidFill>
          </a:endParaRPr>
        </a:p>
        <a:p>
          <a:pPr marL="171450" lvl="1" indent="-171450" algn="l" defTabSz="755650" rtl="0">
            <a:lnSpc>
              <a:spcPct val="90000"/>
            </a:lnSpc>
            <a:spcBef>
              <a:spcPct val="0"/>
            </a:spcBef>
            <a:spcAft>
              <a:spcPct val="15000"/>
            </a:spcAft>
            <a:buChar char="••"/>
          </a:pPr>
          <a:r>
            <a:rPr lang="en-US" sz="1700" kern="1200" smtClean="0">
              <a:solidFill>
                <a:srgbClr val="824D40"/>
              </a:solidFill>
            </a:rPr>
            <a:t>No extra bloated code</a:t>
          </a:r>
          <a:endParaRPr lang="en-US" sz="1700" kern="1200">
            <a:solidFill>
              <a:srgbClr val="824D40"/>
            </a:solidFill>
          </a:endParaRPr>
        </a:p>
        <a:p>
          <a:pPr marL="171450" lvl="1" indent="-171450" algn="l" defTabSz="755650" rtl="0">
            <a:lnSpc>
              <a:spcPct val="90000"/>
            </a:lnSpc>
            <a:spcBef>
              <a:spcPct val="0"/>
            </a:spcBef>
            <a:spcAft>
              <a:spcPct val="15000"/>
            </a:spcAft>
            <a:buChar char="••"/>
          </a:pPr>
          <a:r>
            <a:rPr lang="en-US" sz="1700" kern="1200" dirty="0" smtClean="0">
              <a:solidFill>
                <a:srgbClr val="824D40"/>
              </a:solidFill>
            </a:rPr>
            <a:t>Scalable to millions of types (e.g. - freebase)</a:t>
          </a:r>
          <a:endParaRPr lang="en-US" sz="1700" kern="1200" dirty="0">
            <a:solidFill>
              <a:srgbClr val="824D40"/>
            </a:solidFill>
          </a:endParaRPr>
        </a:p>
      </dsp:txBody>
      <dsp:txXfrm>
        <a:off x="2638571" y="2050174"/>
        <a:ext cx="2560122" cy="2050174"/>
      </dsp:txXfrm>
    </dsp:sp>
    <dsp:sp modelId="{18AA51B2-7DC1-4D95-82D3-8F3774CF42A4}">
      <dsp:nvSpPr>
        <dsp:cNvPr id="0" name=""/>
        <dsp:cNvSpPr/>
      </dsp:nvSpPr>
      <dsp:spPr>
        <a:xfrm>
          <a:off x="3065247" y="307526"/>
          <a:ext cx="1706770" cy="170677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7000" b="-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B2FB86-2930-4F54-9064-138411116312}">
      <dsp:nvSpPr>
        <dsp:cNvPr id="0" name=""/>
        <dsp:cNvSpPr/>
      </dsp:nvSpPr>
      <dsp:spPr>
        <a:xfrm>
          <a:off x="5275497" y="0"/>
          <a:ext cx="2560122" cy="5125437"/>
        </a:xfrm>
        <a:prstGeom prst="roundRect">
          <a:avLst>
            <a:gd name="adj" fmla="val 10000"/>
          </a:avLst>
        </a:prstGeom>
        <a:solidFill>
          <a:srgbClr val="F6F0D8">
            <a:alpha val="85000"/>
          </a:srgbClr>
        </a:solidFill>
        <a:ln w="12700" cap="flat" cmpd="sng" algn="ctr">
          <a:solidFill>
            <a:srgbClr val="5E332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t" anchorCtr="0">
          <a:noAutofit/>
        </a:bodyPr>
        <a:lstStyle/>
        <a:p>
          <a:pPr lvl="0" algn="ctr" defTabSz="977900" rtl="0">
            <a:lnSpc>
              <a:spcPct val="90000"/>
            </a:lnSpc>
            <a:spcBef>
              <a:spcPct val="0"/>
            </a:spcBef>
            <a:spcAft>
              <a:spcPct val="35000"/>
            </a:spcAft>
          </a:pPr>
          <a:r>
            <a:rPr lang="en-US" sz="2200" kern="1200" dirty="0" smtClean="0">
              <a:solidFill>
                <a:srgbClr val="824D40"/>
              </a:solidFill>
            </a:rPr>
            <a:t>More natural with REPL</a:t>
          </a:r>
          <a:endParaRPr lang="en-US" sz="2200" kern="1200" dirty="0">
            <a:solidFill>
              <a:srgbClr val="824D40"/>
            </a:solidFill>
          </a:endParaRPr>
        </a:p>
      </dsp:txBody>
      <dsp:txXfrm>
        <a:off x="5275497" y="2050174"/>
        <a:ext cx="2560122" cy="2050174"/>
      </dsp:txXfrm>
    </dsp:sp>
    <dsp:sp modelId="{233C0903-F667-4C4E-96F7-387931BF6363}">
      <dsp:nvSpPr>
        <dsp:cNvPr id="0" name=""/>
        <dsp:cNvSpPr/>
      </dsp:nvSpPr>
      <dsp:spPr>
        <a:xfrm>
          <a:off x="5702173" y="307526"/>
          <a:ext cx="1706770" cy="170677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EBDDF8-0139-44CF-BFBC-E6BCDCB000BF}">
      <dsp:nvSpPr>
        <dsp:cNvPr id="0" name=""/>
        <dsp:cNvSpPr/>
      </dsp:nvSpPr>
      <dsp:spPr>
        <a:xfrm flipH="1" flipV="1">
          <a:off x="3890765" y="4461904"/>
          <a:ext cx="55735" cy="45706"/>
        </a:xfrm>
        <a:prstGeom prst="smileyFac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B89EF-20F4-41E1-849C-92F341F1F0A0}" type="datetimeFigureOut">
              <a:rPr lang="en-US" smtClean="0"/>
              <a:t>7/9/2013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DD30-86D3-4C75-8BA1-3B5969590ABE}" type="slidenum">
              <a:rPr lang="en-US" smtClean="0"/>
              <a:t>‹#›</a:t>
            </a:fld>
            <a:endParaRPr lang="en-US"/>
          </a:p>
        </p:txBody>
      </p:sp>
    </p:spTree>
    <p:extLst>
      <p:ext uri="{BB962C8B-B14F-4D97-AF65-F5344CB8AC3E}">
        <p14:creationId xmlns:p14="http://schemas.microsoft.com/office/powerpoint/2010/main" val="409081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1</a:t>
            </a:fld>
            <a:endParaRPr lang="en-US"/>
          </a:p>
        </p:txBody>
      </p:sp>
    </p:spTree>
    <p:extLst>
      <p:ext uri="{BB962C8B-B14F-4D97-AF65-F5344CB8AC3E}">
        <p14:creationId xmlns:p14="http://schemas.microsoft.com/office/powerpoint/2010/main" val="27348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have a schema for your information source? If so, what’s the mapping into the F# and .NET type system?</a:t>
            </a:r>
          </a:p>
          <a:p>
            <a:endParaRPr lang="en-US" dirty="0" smtClean="0"/>
          </a:p>
          <a:p>
            <a:r>
              <a:rPr lang="en-US" dirty="0" smtClean="0"/>
              <a:t>Can you use an existing (dynamically typed) API as a starting point for your implementation?</a:t>
            </a:r>
          </a:p>
          <a:p>
            <a:endParaRPr lang="en-US" dirty="0" smtClean="0"/>
          </a:p>
          <a:p>
            <a:r>
              <a:rPr lang="en-US" dirty="0" smtClean="0"/>
              <a:t>Will you and your organization have enough uses of the type provider to make writing it worthwhile? Would a normal .NET library meet your needs?</a:t>
            </a:r>
          </a:p>
          <a:p>
            <a:endParaRPr lang="en-US" dirty="0" smtClean="0"/>
          </a:p>
          <a:p>
            <a:r>
              <a:rPr lang="en-US" dirty="0" smtClean="0"/>
              <a:t>How much will your schema change?</a:t>
            </a:r>
          </a:p>
          <a:p>
            <a:pPr lvl="1"/>
            <a:r>
              <a:rPr lang="en-US" dirty="0" smtClean="0"/>
              <a:t>Will it change during coding or between coding sessions?</a:t>
            </a:r>
          </a:p>
          <a:p>
            <a:pPr lvl="1"/>
            <a:r>
              <a:rPr lang="en-US" dirty="0" smtClean="0"/>
              <a:t>Will it change during program execution?</a:t>
            </a:r>
          </a:p>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13</a:t>
            </a:fld>
            <a:endParaRPr lang="en-US"/>
          </a:p>
        </p:txBody>
      </p:sp>
    </p:spTree>
    <p:extLst>
      <p:ext uri="{BB962C8B-B14F-4D97-AF65-F5344CB8AC3E}">
        <p14:creationId xmlns:p14="http://schemas.microsoft.com/office/powerpoint/2010/main" val="169275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15</a:t>
            </a:fld>
            <a:endParaRPr lang="en-US"/>
          </a:p>
        </p:txBody>
      </p:sp>
    </p:spTree>
    <p:extLst>
      <p:ext uri="{BB962C8B-B14F-4D97-AF65-F5344CB8AC3E}">
        <p14:creationId xmlns:p14="http://schemas.microsoft.com/office/powerpoint/2010/main" val="385798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mechanism to provide types from external data sources to the compiler.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2</a:t>
            </a:fld>
            <a:endParaRPr lang="en-US"/>
          </a:p>
        </p:txBody>
      </p:sp>
    </p:spTree>
    <p:extLst>
      <p:ext uri="{BB962C8B-B14F-4D97-AF65-F5344CB8AC3E}">
        <p14:creationId xmlns:p14="http://schemas.microsoft.com/office/powerpoint/2010/main" val="1527488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642202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050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661077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77109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&lt;&lt;we</a:t>
            </a:r>
            <a:r>
              <a:rPr lang="en-US" baseline="0" dirty="0" smtClean="0"/>
              <a:t> can’t ignore the information-richness of external data sources&gt;&gt;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8</a:t>
            </a:fld>
            <a:endParaRPr lang="en-US"/>
          </a:p>
        </p:txBody>
      </p:sp>
    </p:spTree>
    <p:extLst>
      <p:ext uri="{BB962C8B-B14F-4D97-AF65-F5344CB8AC3E}">
        <p14:creationId xmlns:p14="http://schemas.microsoft.com/office/powerpoint/2010/main" val="500452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World is information-rich! Exploration is fun! </a:t>
            </a:r>
          </a:p>
          <a:p>
            <a:endParaRPr lang="en-US" dirty="0" smtClean="0"/>
          </a:p>
          <a:p>
            <a:r>
              <a:rPr lang="en-US" dirty="0" smtClean="0"/>
              <a:t>Data has a form to it, a schema.</a:t>
            </a:r>
            <a:r>
              <a:rPr lang="en-US" baseline="0" dirty="0" smtClean="0"/>
              <a:t> Losing that while you’re playing around is </a:t>
            </a:r>
            <a:r>
              <a:rPr lang="en-US" baseline="0" dirty="0" smtClean="0">
                <a:sym typeface="Wingdings" panose="05000000000000000000" pitchFamily="2" charset="2"/>
              </a:rPr>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9</a:t>
            </a:fld>
            <a:endParaRPr lang="en-US"/>
          </a:p>
        </p:txBody>
      </p:sp>
    </p:spTree>
    <p:extLst>
      <p:ext uri="{BB962C8B-B14F-4D97-AF65-F5344CB8AC3E}">
        <p14:creationId xmlns:p14="http://schemas.microsoft.com/office/powerpoint/2010/main" val="3023217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 to DB/Scrape</a:t>
            </a:r>
            <a:r>
              <a:rPr lang="en-US" baseline="0" dirty="0" smtClean="0"/>
              <a:t> data into DB</a:t>
            </a:r>
            <a:r>
              <a:rPr lang="en-US" dirty="0" smtClean="0"/>
              <a:t> </a:t>
            </a:r>
            <a:r>
              <a:rPr lang="en-US" dirty="0" smtClean="0">
                <a:sym typeface="Wingdings" panose="05000000000000000000" pitchFamily="2" charset="2"/>
              </a:rPr>
              <a:t>) </a:t>
            </a:r>
            <a:r>
              <a:rPr lang="en-US" dirty="0" smtClean="0"/>
              <a:t>Code Gen, or create your own infrastructure.</a:t>
            </a:r>
            <a:r>
              <a:rPr lang="en-US" baseline="0" dirty="0" smtClean="0"/>
              <a:t> Convert into objects. </a:t>
            </a:r>
            <a:endParaRPr lang="en-US" dirty="0" smtClean="0"/>
          </a:p>
          <a:p>
            <a:endParaRPr lang="en-US" dirty="0" smtClean="0"/>
          </a:p>
          <a:p>
            <a:r>
              <a:rPr lang="en-US" dirty="0" smtClean="0"/>
              <a:t>Loss of types (</a:t>
            </a:r>
            <a:r>
              <a:rPr lang="en-US" dirty="0" err="1" smtClean="0"/>
              <a:t>json</a:t>
            </a:r>
            <a:r>
              <a:rPr lang="en-US" dirty="0" smtClean="0"/>
              <a:t>, everything’s an object. Or just upload everything to string just to work with the stupid data.) </a:t>
            </a:r>
          </a:p>
          <a:p>
            <a:r>
              <a:rPr lang="en-US" sz="1200" kern="1200" dirty="0" smtClean="0">
                <a:solidFill>
                  <a:schemeClr val="tx1"/>
                </a:solidFill>
                <a:latin typeface="+mn-lt"/>
                <a:ea typeface="+mn-ea"/>
                <a:cs typeface="+mn-cs"/>
              </a:rPr>
              <a:t>WSDL:</a:t>
            </a:r>
            <a:r>
              <a:rPr lang="en-US" sz="1200" kern="1200" baseline="0" dirty="0" smtClean="0">
                <a:solidFill>
                  <a:schemeClr val="tx1"/>
                </a:solidFill>
                <a:latin typeface="+mn-lt"/>
                <a:ea typeface="+mn-ea"/>
                <a:cs typeface="+mn-cs"/>
              </a:rPr>
              <a:t> comes back as “response type”, have to parse, fit into your own objects.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You have to set up the connection, consume the data, determine form that you're going to plug it into, regardless of what the data looked like on the server.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10</a:t>
            </a:fld>
            <a:endParaRPr lang="en-US"/>
          </a:p>
        </p:txBody>
      </p:sp>
    </p:spTree>
    <p:extLst>
      <p:ext uri="{BB962C8B-B14F-4D97-AF65-F5344CB8AC3E}">
        <p14:creationId xmlns:p14="http://schemas.microsoft.com/office/powerpoint/2010/main" val="2920438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pic>
        <p:nvPicPr>
          <p:cNvPr id="13" name="Picture 12"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7/9/2013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pic>
        <p:nvPicPr>
          <p:cNvPr id="13" name="Picture 12"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8501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smtClean="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smtClean="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41872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pic>
        <p:nvPicPr>
          <p:cNvPr id="12" name="Picture 11"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spTree>
    <p:extLst>
      <p:ext uri="{BB962C8B-B14F-4D97-AF65-F5344CB8AC3E}">
        <p14:creationId xmlns:p14="http://schemas.microsoft.com/office/powerpoint/2010/main" val="330154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6" name="Picture 15"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sp>
        <p:nvSpPr>
          <p:cNvPr id="10" name="Text Placeholder 9"/>
          <p:cNvSpPr>
            <a:spLocks noGrp="1"/>
          </p:cNvSpPr>
          <p:nvPr>
            <p:ph type="body" sz="quarter" idx="13"/>
          </p:nvPr>
        </p:nvSpPr>
        <p:spPr>
          <a:xfrm>
            <a:off x="1295402" y="3640667"/>
            <a:ext cx="9609668" cy="889000"/>
          </a:xfrm>
        </p:spPr>
        <p:txBody>
          <a:bodyPr vert="horz" lIns="91440" tIns="45720" rIns="91440" bIns="45720" rtlCol="0" anchor="b">
            <a:normAutofit/>
          </a:bodyPr>
          <a:lstStyle>
            <a:lvl1pPr>
              <a:defRPr lang="en-US" sz="2400" b="0" cap="none" dirty="0" smtClean="0">
                <a:ln w="3175" cmpd="sng">
                  <a:noFill/>
                </a:ln>
                <a:solidFill>
                  <a:schemeClr val="tx1"/>
                </a:solidFill>
                <a:effectLst/>
                <a:latin typeface="+mj-lt"/>
                <a:ea typeface="+mj-ea"/>
                <a:cs typeface="Trebuchet MS"/>
              </a:defRPr>
            </a:lvl1pPr>
          </a:lstStyle>
          <a:p>
            <a:pPr marL="0" lvl="0">
              <a:spcBef>
                <a:spcPct val="0"/>
              </a:spcBef>
              <a:buNone/>
            </a:pPr>
            <a:r>
              <a:rPr lang="en-US" smtClean="0"/>
              <a:t>Click to edit Master text styles</a:t>
            </a: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smtClean="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smtClean="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5354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14" name="Picture 13"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sp>
        <p:nvSpPr>
          <p:cNvPr id="10" name="Text Placeholder 9"/>
          <p:cNvSpPr>
            <a:spLocks noGrp="1"/>
          </p:cNvSpPr>
          <p:nvPr>
            <p:ph type="body" sz="quarter" idx="13"/>
          </p:nvPr>
        </p:nvSpPr>
        <p:spPr>
          <a:xfrm>
            <a:off x="1295401" y="3632200"/>
            <a:ext cx="9609670" cy="838200"/>
          </a:xfrm>
        </p:spPr>
        <p:txBody>
          <a:bodyPr vert="horz" lIns="91440" tIns="45720" rIns="91440" bIns="45720" rtlCol="0" anchor="b">
            <a:normAutofit/>
          </a:bodyPr>
          <a:lstStyle>
            <a:lvl1pPr>
              <a:defRPr lang="en-US" sz="2800" b="0" cap="none" dirty="0" smtClean="0">
                <a:ln w="3175" cmpd="sng">
                  <a:noFill/>
                </a:ln>
                <a:solidFill>
                  <a:schemeClr val="tx1"/>
                </a:solidFill>
                <a:effectLst/>
                <a:latin typeface="+mj-lt"/>
                <a:ea typeface="+mj-ea"/>
                <a:cs typeface="Trebuchet MS"/>
              </a:defRPr>
            </a:lvl1pPr>
          </a:lstStyle>
          <a:p>
            <a:pPr marL="0" lvl="0">
              <a:spcBef>
                <a:spcPct val="0"/>
              </a:spcBef>
              <a:buNone/>
            </a:pPr>
            <a:r>
              <a:rPr lang="en-US" smtClean="0"/>
              <a:t>Click to edit Master text styles</a:t>
            </a:r>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13562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13" name="Picture 12"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lgn="ctr">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3" name="Picture 12"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041400"/>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4499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92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cxnSp>
        <p:nvCxnSpPr>
          <p:cNvPr id="18" name="Straight Connector 17"/>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8"/>
            <a:ext cx="10512862" cy="2862262"/>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lvl1pPr>
            <a:lvl2pPr marL="457063" indent="0">
              <a:buNone/>
              <a:defRPr sz="1999"/>
            </a:lvl2pPr>
            <a:lvl3pPr marL="914126" indent="0">
              <a:buNone/>
              <a:defRPr sz="1799"/>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5143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1294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1633" y="274638"/>
            <a:ext cx="10512862" cy="11430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1633" y="1489075"/>
            <a:ext cx="5154857" cy="641350"/>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633" y="2193926"/>
            <a:ext cx="5154857" cy="3978275"/>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88052" y="1489075"/>
            <a:ext cx="5156444" cy="641350"/>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8052" y="2193926"/>
            <a:ext cx="5156444" cy="3978275"/>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616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6376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13619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101850"/>
            <a:ext cx="3931213" cy="3759200"/>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10904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101850"/>
            <a:ext cx="3931213" cy="3759200"/>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13825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9984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7/9/2013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904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982132"/>
            <a:ext cx="9293977" cy="2370668"/>
          </a:xfrm>
        </p:spPr>
        <p:txBody>
          <a:bodyPr anchor="ctr">
            <a:normAutofit/>
          </a:bodyPr>
          <a:lstStyle>
            <a:lvl1pPr algn="ctr">
              <a:defRPr sz="3199"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376" y="3352800"/>
            <a:ext cx="8836900" cy="584200"/>
          </a:xfrm>
        </p:spPr>
        <p:txBody>
          <a:bodyPr anchor="ctr">
            <a:normAutofit/>
          </a:bodyPr>
          <a:lstStyle>
            <a:lvl1pPr marL="0" indent="0" algn="r">
              <a:buFontTx/>
              <a:buNone/>
              <a:defRPr sz="19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064" y="4343400"/>
            <a:ext cx="9607163" cy="1532467"/>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solidFill>
              </a:rPr>
              <a:pPr/>
              <a:t>7/9/2013</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223816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3" name="Picture 12"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7/9/2013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a:pPr/>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4" name="Picture 13"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95400" y="2556931"/>
            <a:ext cx="4722812" cy="3318936"/>
          </a:xfrm>
        </p:spPr>
        <p:txBody>
          <a:bodyPr anchor="t">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0670" y="2556931"/>
            <a:ext cx="4715930" cy="3318935"/>
          </a:xfrm>
        </p:spPr>
        <p:txBody>
          <a:bodyPr anchor="t">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a:pPr/>
              <a:t>7/9/2013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a:pPr/>
              <a:t>‹#›</a:t>
            </a:fld>
            <a:endParaRPr lang="en-US" dirty="0"/>
          </a:p>
        </p:txBody>
      </p:sp>
      <p:cxnSp>
        <p:nvCxnSpPr>
          <p:cNvPr id="17" name="Straight Connector 16"/>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6" name="Picture 15"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83268" y="2658533"/>
            <a:ext cx="443494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22812" cy="2632605"/>
          </a:xfrm>
        </p:spPr>
        <p:txBody>
          <a:bodyPr anchor="t">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53191" y="2667000"/>
            <a:ext cx="4443409"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5930" cy="2632605"/>
          </a:xfrm>
        </p:spPr>
        <p:txBody>
          <a:bodyPr anchor="t">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a:pPr/>
              <a:t>7/9/2013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a:pPr/>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12" name="Picture 11"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a:pPr/>
              <a:t>7/9/2013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a:pPr/>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 name="Picture 9"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a:pPr/>
              <a:t>7/9/2013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4" name="Picture 13"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7/9/2013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13" name="Picture 12" descr="HD-PanelContent-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7/9/2013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a:pPr/>
              <a:t>‹#›</a:t>
            </a:fld>
            <a:endParaRPr lang="en-US" dirty="0"/>
          </a:p>
        </p:txBody>
      </p:sp>
      <p:sp>
        <p:nvSpPr>
          <p:cNvPr id="17" name="Picture Placeholder 2"/>
          <p:cNvSpPr>
            <a:spLocks noGrp="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1854961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8500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7/9/2013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75000"/>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32757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DF3EE3BD-57EE-4F28-9958-9C59E7D3070B}" type="datetimeFigureOut">
              <a:rPr lang="en-US" smtClean="0">
                <a:solidFill>
                  <a:prstClr val="black">
                    <a:tint val="75000"/>
                  </a:prstClr>
                </a:solidFill>
              </a:rPr>
              <a:pPr defTabSz="914126"/>
              <a:t>7/9/2013</a:t>
            </a:fld>
            <a:endParaRPr lang="en-US">
              <a:solidFill>
                <a:prstClr val="black">
                  <a:tint val="75000"/>
                </a:prstClr>
              </a:solidFill>
            </a:endParaRPr>
          </a:p>
        </p:txBody>
      </p:sp>
      <p:sp>
        <p:nvSpPr>
          <p:cNvPr id="5" name="Footer Placeholder 4"/>
          <p:cNvSpPr>
            <a:spLocks noGrp="1"/>
          </p:cNvSpPr>
          <p:nvPr>
            <p:ph type="ftr" sz="quarter" idx="3"/>
          </p:nvPr>
        </p:nvSpPr>
        <p:spPr>
          <a:xfrm>
            <a:off x="4646990" y="6356351"/>
            <a:ext cx="289484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075096" y="6356351"/>
            <a:ext cx="327574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BF35B2E6-BAC5-4507-A480-A8FBDDEB73B6}"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6896563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126" rtl="0" eaLnBrk="1" latinLnBrk="0" hangingPunct="1">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ct val="30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ct val="300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ct val="300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ct val="300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kerrycallen.blogspot.com/2009/07/cookie-monster-diet.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www.tumblr.com/tagged/spirit-hands" TargetMode="External"/><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fsharp3sample.codeplex.com/SourceControl/changeset/view/18681"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github.com/BlueMountainCapital/FSharpRProvid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hyperlink" Target="http://www.notonthehighstreet.com/paperheart/product/just-my-type-greeting-car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mashable.com/2012/06/22/data-created-every-minut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472C25"/>
                </a:solidFill>
              </a:rPr>
              <a:t>Consuming Data with F#’s Type Providers</a:t>
            </a:r>
            <a:endParaRPr lang="en-US" dirty="0">
              <a:solidFill>
                <a:srgbClr val="472C25"/>
              </a:solidFill>
            </a:endParaRPr>
          </a:p>
        </p:txBody>
      </p:sp>
      <p:sp>
        <p:nvSpPr>
          <p:cNvPr id="3" name="Subtitle 2"/>
          <p:cNvSpPr>
            <a:spLocks noGrp="1"/>
          </p:cNvSpPr>
          <p:nvPr>
            <p:ph type="subTitle" idx="1"/>
          </p:nvPr>
        </p:nvSpPr>
        <p:spPr/>
        <p:txBody>
          <a:bodyPr/>
          <a:lstStyle/>
          <a:p>
            <a:r>
              <a:rPr lang="en-US" dirty="0" smtClean="0">
                <a:solidFill>
                  <a:srgbClr val="472C25"/>
                </a:solidFill>
              </a:rPr>
              <a:t>rachelree.se | @</a:t>
            </a:r>
            <a:r>
              <a:rPr lang="en-US" dirty="0" err="1" smtClean="0">
                <a:solidFill>
                  <a:srgbClr val="472C25"/>
                </a:solidFill>
              </a:rPr>
              <a:t>rachelreese</a:t>
            </a:r>
            <a:r>
              <a:rPr lang="en-US" dirty="0" smtClean="0">
                <a:solidFill>
                  <a:srgbClr val="472C25"/>
                </a:solidFill>
              </a:rPr>
              <a:t> |github</a:t>
            </a:r>
            <a:r>
              <a:rPr lang="en-US" dirty="0" smtClean="0">
                <a:solidFill>
                  <a:srgbClr val="472C25"/>
                </a:solidFill>
              </a:rPr>
              <a:t>.com/</a:t>
            </a:r>
            <a:r>
              <a:rPr lang="en-US" dirty="0" err="1" smtClean="0">
                <a:solidFill>
                  <a:srgbClr val="472C25"/>
                </a:solidFill>
              </a:rPr>
              <a:t>rachelreese</a:t>
            </a:r>
            <a:endParaRPr lang="en-US" dirty="0">
              <a:solidFill>
                <a:srgbClr val="472C25"/>
              </a:solidFill>
            </a:endParaRPr>
          </a:p>
        </p:txBody>
      </p:sp>
    </p:spTree>
    <p:extLst>
      <p:ext uri="{BB962C8B-B14F-4D97-AF65-F5344CB8AC3E}">
        <p14:creationId xmlns:p14="http://schemas.microsoft.com/office/powerpoint/2010/main" val="1484617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data: the current methods.</a:t>
            </a:r>
            <a:endParaRPr lang="en-US" dirty="0"/>
          </a:p>
        </p:txBody>
      </p:sp>
      <p:sp>
        <p:nvSpPr>
          <p:cNvPr id="3" name="Content Placeholder 2"/>
          <p:cNvSpPr>
            <a:spLocks noGrp="1"/>
          </p:cNvSpPr>
          <p:nvPr>
            <p:ph type="body" sz="half" idx="2"/>
          </p:nvPr>
        </p:nvSpPr>
        <p:spPr/>
        <p:txBody>
          <a:bodyPr/>
          <a:lstStyle/>
          <a:p>
            <a:endParaRPr lang="en-US" dirty="0" smtClean="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996410" y="1883832"/>
            <a:ext cx="3048000" cy="26574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p:cNvSpPr txBox="1"/>
          <p:nvPr/>
        </p:nvSpPr>
        <p:spPr>
          <a:xfrm>
            <a:off x="9122705" y="4822622"/>
            <a:ext cx="795411" cy="261610"/>
          </a:xfrm>
          <a:prstGeom prst="rect">
            <a:avLst/>
          </a:prstGeom>
          <a:noFill/>
        </p:spPr>
        <p:txBody>
          <a:bodyPr wrap="none" rtlCol="0">
            <a:spAutoFit/>
          </a:bodyPr>
          <a:lstStyle/>
          <a:p>
            <a:r>
              <a:rPr lang="en-US" sz="1100" dirty="0" smtClean="0"/>
              <a:t>From </a:t>
            </a:r>
            <a:r>
              <a:rPr lang="en-US" sz="1100" dirty="0" smtClean="0">
                <a:hlinkClick r:id="rId4"/>
              </a:rPr>
              <a:t>here</a:t>
            </a:r>
            <a:r>
              <a:rPr lang="en-US" sz="1100" dirty="0" smtClean="0"/>
              <a:t>.</a:t>
            </a:r>
            <a:endParaRPr lang="en-US" sz="1100" dirty="0"/>
          </a:p>
        </p:txBody>
      </p:sp>
    </p:spTree>
    <p:extLst>
      <p:ext uri="{BB962C8B-B14F-4D97-AF65-F5344CB8AC3E}">
        <p14:creationId xmlns:p14="http://schemas.microsoft.com/office/powerpoint/2010/main" val="2132570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72C25"/>
                </a:solidFill>
              </a:rPr>
              <a:t>Benefits of Type Providers</a:t>
            </a:r>
            <a:endParaRPr lang="en-US" dirty="0">
              <a:solidFill>
                <a:srgbClr val="472C25"/>
              </a:solidFill>
            </a:endParaRP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err="1">
                <a:solidFill>
                  <a:srgbClr val="472C25"/>
                </a:solidFill>
              </a:rPr>
              <a:t>Intellisense</a:t>
            </a:r>
            <a:r>
              <a:rPr lang="en-US" dirty="0">
                <a:solidFill>
                  <a:srgbClr val="472C25"/>
                </a:solidFill>
              </a:rPr>
              <a:t>, tooltips, and other tooling available</a:t>
            </a:r>
          </a:p>
          <a:p>
            <a:pPr>
              <a:buFont typeface="Arial" panose="020B0604020202020204" pitchFamily="34" charset="0"/>
              <a:buChar char="•"/>
            </a:pPr>
            <a:r>
              <a:rPr lang="en-US" dirty="0" smtClean="0">
                <a:solidFill>
                  <a:srgbClr val="472C25"/>
                </a:solidFill>
              </a:rPr>
              <a:t>No </a:t>
            </a:r>
            <a:r>
              <a:rPr lang="en-US" dirty="0">
                <a:solidFill>
                  <a:srgbClr val="472C25"/>
                </a:solidFill>
              </a:rPr>
              <a:t>code generation</a:t>
            </a:r>
          </a:p>
          <a:p>
            <a:pPr lvl="1">
              <a:buFont typeface="Arial" panose="020B0604020202020204" pitchFamily="34" charset="0"/>
              <a:buChar char="•"/>
            </a:pPr>
            <a:r>
              <a:rPr lang="en-US" dirty="0">
                <a:solidFill>
                  <a:srgbClr val="472C25"/>
                </a:solidFill>
              </a:rPr>
              <a:t>Always in sync with the source</a:t>
            </a:r>
          </a:p>
          <a:p>
            <a:pPr lvl="1">
              <a:buFont typeface="Arial" panose="020B0604020202020204" pitchFamily="34" charset="0"/>
              <a:buChar char="•"/>
            </a:pPr>
            <a:r>
              <a:rPr lang="en-US" dirty="0">
                <a:solidFill>
                  <a:srgbClr val="472C25"/>
                </a:solidFill>
              </a:rPr>
              <a:t>No extra bloated </a:t>
            </a:r>
            <a:r>
              <a:rPr lang="en-US" dirty="0" smtClean="0">
                <a:solidFill>
                  <a:srgbClr val="472C25"/>
                </a:solidFill>
              </a:rPr>
              <a:t>code</a:t>
            </a:r>
          </a:p>
          <a:p>
            <a:pPr lvl="1">
              <a:buFont typeface="Arial" panose="020B0604020202020204" pitchFamily="34" charset="0"/>
              <a:buChar char="•"/>
            </a:pPr>
            <a:r>
              <a:rPr lang="en-US" dirty="0">
                <a:solidFill>
                  <a:srgbClr val="472C25"/>
                </a:solidFill>
              </a:rPr>
              <a:t>Scalable to millions of types (e.g. - freebase</a:t>
            </a:r>
            <a:r>
              <a:rPr lang="en-US" dirty="0" smtClean="0">
                <a:solidFill>
                  <a:srgbClr val="472C25"/>
                </a:solidFill>
              </a:rPr>
              <a:t>)</a:t>
            </a:r>
            <a:endParaRPr lang="en-US" dirty="0">
              <a:solidFill>
                <a:srgbClr val="472C25"/>
              </a:solidFill>
            </a:endParaRPr>
          </a:p>
          <a:p>
            <a:pPr>
              <a:buFont typeface="Arial" panose="020B0604020202020204" pitchFamily="34" charset="0"/>
              <a:buChar char="•"/>
            </a:pPr>
            <a:r>
              <a:rPr lang="en-US" dirty="0">
                <a:solidFill>
                  <a:srgbClr val="472C25"/>
                </a:solidFill>
              </a:rPr>
              <a:t>More natural with </a:t>
            </a:r>
            <a:r>
              <a:rPr lang="en-US" dirty="0" smtClean="0">
                <a:solidFill>
                  <a:srgbClr val="472C25"/>
                </a:solidFill>
              </a:rPr>
              <a:t>REPL</a:t>
            </a:r>
            <a:endParaRPr lang="en-US" dirty="0">
              <a:solidFill>
                <a:srgbClr val="472C25"/>
              </a:solidFill>
            </a:endParaRPr>
          </a:p>
        </p:txBody>
      </p:sp>
      <p:sp>
        <p:nvSpPr>
          <p:cNvPr id="4" name="Text Placeholder 3"/>
          <p:cNvSpPr>
            <a:spLocks noGrp="1"/>
          </p:cNvSpPr>
          <p:nvPr>
            <p:ph type="body" sz="half" idx="2"/>
          </p:nvPr>
        </p:nvSpPr>
        <p:spPr>
          <a:solidFill>
            <a:srgbClr val="F7BF53"/>
          </a:solidFill>
        </p:spPr>
        <p:txBody>
          <a:bodyPr/>
          <a:lstStyle/>
          <a:p>
            <a:endParaRPr lang="en-US" dirty="0" smtClean="0">
              <a:solidFill>
                <a:schemeClr val="bg1"/>
              </a:solidFill>
            </a:endParaRPr>
          </a:p>
          <a:p>
            <a:r>
              <a:rPr lang="en-US" dirty="0" smtClean="0">
                <a:solidFill>
                  <a:srgbClr val="472C25"/>
                </a:solidFill>
              </a:rPr>
              <a:t>“</a:t>
            </a:r>
            <a:r>
              <a:rPr lang="en-US" dirty="0">
                <a:solidFill>
                  <a:srgbClr val="472C25"/>
                </a:solidFill>
              </a:rPr>
              <a:t>Type Providers are about replacing our conventional notion of a “library” with a provider model. This allows a type provider to project an external information source into F# and makes it easier to access diverse sources of data.”</a:t>
            </a:r>
          </a:p>
          <a:p>
            <a:endParaRPr lang="en-US" dirty="0"/>
          </a:p>
        </p:txBody>
      </p:sp>
    </p:spTree>
    <p:extLst>
      <p:ext uri="{BB962C8B-B14F-4D97-AF65-F5344CB8AC3E}">
        <p14:creationId xmlns:p14="http://schemas.microsoft.com/office/powerpoint/2010/main" val="239866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Demos</a:t>
            </a:r>
            <a:endParaRPr lang="en-US" dirty="0"/>
          </a:p>
        </p:txBody>
      </p:sp>
      <p:sp>
        <p:nvSpPr>
          <p:cNvPr id="2" name="Content Placeholder 1"/>
          <p:cNvSpPr>
            <a:spLocks noGrp="1"/>
          </p:cNvSpPr>
          <p:nvPr>
            <p:ph type="body" sz="half" idx="2"/>
          </p:nvPr>
        </p:nvSpPr>
        <p:spPr/>
        <p:txBody>
          <a:bodyPr>
            <a:normAutofit fontScale="92500" lnSpcReduction="20000"/>
          </a:bodyPr>
          <a:lstStyle/>
          <a:p>
            <a:r>
              <a:rPr lang="en-US" dirty="0" err="1"/>
              <a:t>WSDLService</a:t>
            </a:r>
            <a:endParaRPr lang="en-US" dirty="0"/>
          </a:p>
          <a:p>
            <a:r>
              <a:rPr lang="en-US" dirty="0" err="1" smtClean="0"/>
              <a:t>SQLEntityConnection</a:t>
            </a:r>
            <a:endParaRPr lang="en-US" dirty="0" smtClean="0"/>
          </a:p>
          <a:p>
            <a:r>
              <a:rPr lang="en-US" dirty="0" err="1" smtClean="0"/>
              <a:t>SQLDataConnection</a:t>
            </a:r>
            <a:endParaRPr lang="en-US" dirty="0" smtClean="0"/>
          </a:p>
          <a:p>
            <a:r>
              <a:rPr lang="en-US" dirty="0" err="1" smtClean="0"/>
              <a:t>ODataService</a:t>
            </a:r>
            <a:endParaRPr lang="en-US" dirty="0" smtClean="0"/>
          </a:p>
          <a:p>
            <a:r>
              <a:rPr lang="en-US" dirty="0" smtClean="0"/>
              <a:t>Freebase</a:t>
            </a:r>
          </a:p>
          <a:p>
            <a:endParaRPr lang="en-US" dirty="0" smtClean="0"/>
          </a:p>
          <a:p>
            <a:endParaRPr lang="en-US" dirty="0"/>
          </a:p>
        </p:txBody>
      </p:sp>
      <p:pic>
        <p:nvPicPr>
          <p:cNvPr id="6" name="Picture Placeholder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0921" b="-30921"/>
          <a:stretch/>
        </p:blipFill>
        <p:spPr>
          <a:xfrm>
            <a:off x="8094831" y="1131491"/>
            <a:ext cx="3063346" cy="4595019"/>
          </a:xfrm>
          <a:prstGeom prst="rect">
            <a:avLst/>
          </a:prstGeom>
          <a:ln>
            <a:noFill/>
          </a:ln>
          <a:effectLst>
            <a:softEdge rad="112500"/>
          </a:effectLst>
        </p:spPr>
      </p:pic>
      <p:sp>
        <p:nvSpPr>
          <p:cNvPr id="8" name="TextBox 7"/>
          <p:cNvSpPr txBox="1"/>
          <p:nvPr/>
        </p:nvSpPr>
        <p:spPr>
          <a:xfrm>
            <a:off x="9202573" y="4945732"/>
            <a:ext cx="795411" cy="261610"/>
          </a:xfrm>
          <a:prstGeom prst="rect">
            <a:avLst/>
          </a:prstGeom>
          <a:noFill/>
        </p:spPr>
        <p:txBody>
          <a:bodyPr wrap="none" rtlCol="0">
            <a:spAutoFit/>
          </a:bodyPr>
          <a:lstStyle/>
          <a:p>
            <a:r>
              <a:rPr lang="en-US" sz="1100" dirty="0" smtClean="0"/>
              <a:t>From: </a:t>
            </a:r>
            <a:r>
              <a:rPr lang="en-US" sz="1100" dirty="0" smtClean="0">
                <a:hlinkClick r:id="rId3"/>
              </a:rPr>
              <a:t>here</a:t>
            </a:r>
            <a:endParaRPr lang="en-US" sz="1100" dirty="0"/>
          </a:p>
        </p:txBody>
      </p:sp>
    </p:spTree>
    <p:extLst>
      <p:ext uri="{BB962C8B-B14F-4D97-AF65-F5344CB8AC3E}">
        <p14:creationId xmlns:p14="http://schemas.microsoft.com/office/powerpoint/2010/main" val="1808418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When to write your own</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516158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type="body" idx="1"/>
          </p:nvPr>
        </p:nvSpPr>
        <p:spPr/>
        <p:txBody>
          <a:bodyPr/>
          <a:lstStyle/>
          <a:p>
            <a:r>
              <a:rPr lang="en-US" dirty="0"/>
              <a:t>Connecting to a homegrown type </a:t>
            </a:r>
            <a:r>
              <a:rPr lang="en-US" dirty="0" smtClean="0"/>
              <a:t>provider</a:t>
            </a:r>
            <a:endParaRPr lang="en-US" dirty="0"/>
          </a:p>
        </p:txBody>
      </p:sp>
    </p:spTree>
    <p:extLst>
      <p:ext uri="{BB962C8B-B14F-4D97-AF65-F5344CB8AC3E}">
        <p14:creationId xmlns:p14="http://schemas.microsoft.com/office/powerpoint/2010/main" val="4186336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72C25"/>
                </a:solidFill>
              </a:rPr>
              <a:t>Some Existing Implementations</a:t>
            </a:r>
            <a:endParaRPr lang="en-US" dirty="0">
              <a:solidFill>
                <a:srgbClr val="472C25"/>
              </a:solidFill>
            </a:endParaRPr>
          </a:p>
        </p:txBody>
      </p:sp>
      <p:sp>
        <p:nvSpPr>
          <p:cNvPr id="6" name="Content Placeholder 5"/>
          <p:cNvSpPr>
            <a:spLocks noGrp="1"/>
          </p:cNvSpPr>
          <p:nvPr>
            <p:ph idx="1"/>
          </p:nvPr>
        </p:nvSpPr>
        <p:spPr/>
        <p:txBody>
          <a:bodyPr/>
          <a:lstStyle/>
          <a:p>
            <a:r>
              <a:rPr lang="en-US" dirty="0">
                <a:solidFill>
                  <a:srgbClr val="472C25"/>
                </a:solidFill>
                <a:hlinkClick r:id="rId3"/>
              </a:rPr>
              <a:t>F# Sample Type Providers</a:t>
            </a:r>
            <a:endParaRPr lang="en-US" dirty="0">
              <a:solidFill>
                <a:srgbClr val="472C25"/>
              </a:solidFill>
            </a:endParaRPr>
          </a:p>
          <a:p>
            <a:r>
              <a:rPr lang="en-US" dirty="0">
                <a:solidFill>
                  <a:srgbClr val="472C25"/>
                </a:solidFill>
                <a:hlinkClick r:id="rId4"/>
              </a:rPr>
              <a:t>R Type Provider</a:t>
            </a:r>
            <a:r>
              <a:rPr lang="en-US" dirty="0">
                <a:solidFill>
                  <a:srgbClr val="472C25"/>
                </a:solidFill>
              </a:rPr>
              <a:t> </a:t>
            </a:r>
            <a:endParaRPr lang="en-US" dirty="0" smtClean="0">
              <a:solidFill>
                <a:srgbClr val="472C25"/>
              </a:solidFill>
            </a:endParaRPr>
          </a:p>
          <a:p>
            <a:r>
              <a:rPr lang="en-US" dirty="0" err="1" smtClean="0">
                <a:solidFill>
                  <a:srgbClr val="472C25"/>
                </a:solidFill>
              </a:rPr>
              <a:t>Matlab</a:t>
            </a:r>
            <a:r>
              <a:rPr lang="en-US" dirty="0" smtClean="0">
                <a:solidFill>
                  <a:srgbClr val="472C25"/>
                </a:solidFill>
              </a:rPr>
              <a:t> Type </a:t>
            </a:r>
            <a:r>
              <a:rPr lang="en-US" dirty="0" smtClean="0">
                <a:solidFill>
                  <a:srgbClr val="472C25"/>
                </a:solidFill>
              </a:rPr>
              <a:t>Provider</a:t>
            </a:r>
          </a:p>
          <a:p>
            <a:r>
              <a:rPr lang="en-US" dirty="0" smtClean="0">
                <a:solidFill>
                  <a:srgbClr val="472C25"/>
                </a:solidFill>
              </a:rPr>
              <a:t>Freebase Type Provider</a:t>
            </a:r>
          </a:p>
          <a:p>
            <a:r>
              <a:rPr lang="en-US" dirty="0" smtClean="0">
                <a:solidFill>
                  <a:srgbClr val="472C25"/>
                </a:solidFill>
              </a:rPr>
              <a:t>World Bank Type Provider</a:t>
            </a:r>
          </a:p>
          <a:p>
            <a:r>
              <a:rPr lang="en-US" dirty="0" err="1" smtClean="0">
                <a:solidFill>
                  <a:srgbClr val="472C25"/>
                </a:solidFill>
              </a:rPr>
              <a:t>Hadoop</a:t>
            </a:r>
            <a:r>
              <a:rPr lang="en-US" dirty="0" smtClean="0">
                <a:solidFill>
                  <a:srgbClr val="472C25"/>
                </a:solidFill>
              </a:rPr>
              <a:t> Type Provider</a:t>
            </a:r>
            <a:endParaRPr lang="en-US" dirty="0" smtClean="0">
              <a:solidFill>
                <a:srgbClr val="472C25"/>
              </a:solidFill>
            </a:endParaRPr>
          </a:p>
          <a:p>
            <a:pPr marL="0" indent="0">
              <a:buNone/>
            </a:pPr>
            <a:endParaRPr lang="en-US" dirty="0"/>
          </a:p>
        </p:txBody>
      </p:sp>
      <p:sp>
        <p:nvSpPr>
          <p:cNvPr id="3" name="Text Placeholder 2"/>
          <p:cNvSpPr>
            <a:spLocks noGrp="1"/>
          </p:cNvSpPr>
          <p:nvPr>
            <p:ph type="body" sz="half" idx="2"/>
          </p:nvPr>
        </p:nvSpPr>
        <p:spPr>
          <a:solidFill>
            <a:srgbClr val="F7BF53"/>
          </a:solidFill>
        </p:spPr>
        <p:txBody>
          <a:bodyPr/>
          <a:lstStyle/>
          <a:p>
            <a:endParaRPr lang="en-US" dirty="0" smtClean="0">
              <a:solidFill>
                <a:srgbClr val="472C25"/>
              </a:solidFill>
            </a:endParaRPr>
          </a:p>
          <a:p>
            <a:r>
              <a:rPr lang="en-US" dirty="0" smtClean="0">
                <a:solidFill>
                  <a:srgbClr val="472C25"/>
                </a:solidFill>
              </a:rPr>
              <a:t>“</a:t>
            </a:r>
            <a:r>
              <a:rPr lang="en-US" dirty="0">
                <a:solidFill>
                  <a:srgbClr val="472C25"/>
                </a:solidFill>
              </a:rPr>
              <a:t>With type providers, the compiler can understand structure of databases, XML files and web services. This makes it possible to access data from any external data source in a type-safe way with a smooth IDE experience</a:t>
            </a:r>
            <a:r>
              <a:rPr lang="en-US" dirty="0" smtClean="0">
                <a:solidFill>
                  <a:srgbClr val="472C25"/>
                </a:solidFill>
              </a:rPr>
              <a:t>.”</a:t>
            </a:r>
          </a:p>
        </p:txBody>
      </p:sp>
    </p:spTree>
    <p:extLst>
      <p:ext uri="{BB962C8B-B14F-4D97-AF65-F5344CB8AC3E}">
        <p14:creationId xmlns:p14="http://schemas.microsoft.com/office/powerpoint/2010/main" val="1954156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Consuming Data with F#’s Type Providers</a:t>
            </a:r>
            <a:endParaRPr lang="en-US" dirty="0"/>
          </a:p>
        </p:txBody>
      </p:sp>
      <p:sp>
        <p:nvSpPr>
          <p:cNvPr id="3" name="Subtitle 2"/>
          <p:cNvSpPr>
            <a:spLocks noGrp="1"/>
          </p:cNvSpPr>
          <p:nvPr>
            <p:ph type="subTitle" idx="1"/>
          </p:nvPr>
        </p:nvSpPr>
        <p:spPr/>
        <p:txBody>
          <a:bodyPr/>
          <a:lstStyle/>
          <a:p>
            <a:r>
              <a:rPr lang="en-US" dirty="0" smtClean="0"/>
              <a:t>rachelree.se, @</a:t>
            </a:r>
            <a:r>
              <a:rPr lang="en-US" dirty="0" err="1" smtClean="0"/>
              <a:t>rachelreese</a:t>
            </a:r>
            <a:endParaRPr lang="en-US" dirty="0"/>
          </a:p>
        </p:txBody>
      </p:sp>
    </p:spTree>
    <p:extLst>
      <p:ext uri="{BB962C8B-B14F-4D97-AF65-F5344CB8AC3E}">
        <p14:creationId xmlns:p14="http://schemas.microsoft.com/office/powerpoint/2010/main" val="96775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472C25"/>
                </a:solidFill>
              </a:rPr>
              <a:t>What is a type provider?</a:t>
            </a:r>
            <a:endParaRPr lang="en-US" dirty="0">
              <a:solidFill>
                <a:srgbClr val="472C25"/>
              </a:solidFill>
            </a:endParaRPr>
          </a:p>
        </p:txBody>
      </p:sp>
      <p:pic>
        <p:nvPicPr>
          <p:cNvPr id="7" name="Picture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12330" y="2197911"/>
            <a:ext cx="3013710" cy="2244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 Placeholder 11"/>
          <p:cNvSpPr>
            <a:spLocks noGrp="1"/>
          </p:cNvSpPr>
          <p:nvPr>
            <p:ph type="body" sz="half" idx="2"/>
          </p:nvPr>
        </p:nvSpPr>
        <p:spPr/>
        <p:txBody>
          <a:bodyPr/>
          <a:lstStyle/>
          <a:p>
            <a:endParaRPr lang="en-US" dirty="0"/>
          </a:p>
        </p:txBody>
      </p:sp>
      <p:sp>
        <p:nvSpPr>
          <p:cNvPr id="14" name="TextBox 13"/>
          <p:cNvSpPr txBox="1"/>
          <p:nvPr/>
        </p:nvSpPr>
        <p:spPr>
          <a:xfrm>
            <a:off x="8321479" y="4537710"/>
            <a:ext cx="825867" cy="261610"/>
          </a:xfrm>
          <a:prstGeom prst="rect">
            <a:avLst/>
          </a:prstGeom>
          <a:noFill/>
        </p:spPr>
        <p:txBody>
          <a:bodyPr wrap="none" rtlCol="0">
            <a:spAutoFit/>
          </a:bodyPr>
          <a:lstStyle/>
          <a:p>
            <a:r>
              <a:rPr lang="en-US" sz="1100" dirty="0" smtClean="0">
                <a:solidFill>
                  <a:srgbClr val="472C25"/>
                </a:solidFill>
              </a:rPr>
              <a:t>From</a:t>
            </a:r>
            <a:r>
              <a:rPr lang="en-US" sz="1100" dirty="0" smtClean="0"/>
              <a:t>: </a:t>
            </a:r>
            <a:r>
              <a:rPr lang="en-US" sz="1100" dirty="0" smtClean="0">
                <a:hlinkClick r:id="rId4"/>
              </a:rPr>
              <a:t>here</a:t>
            </a:r>
            <a:r>
              <a:rPr lang="en-US" sz="1100" dirty="0" smtClean="0"/>
              <a:t>.</a:t>
            </a:r>
            <a:endParaRPr lang="en-US" sz="1100" dirty="0"/>
          </a:p>
        </p:txBody>
      </p:sp>
    </p:spTree>
    <p:extLst>
      <p:ext uri="{BB962C8B-B14F-4D97-AF65-F5344CB8AC3E}">
        <p14:creationId xmlns:p14="http://schemas.microsoft.com/office/powerpoint/2010/main" val="736830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EBC97D">
              <a:alpha val="85000"/>
            </a:srgbClr>
          </a:solidFill>
          <a:ln w="31750">
            <a:noFill/>
          </a:ln>
        </p:spPr>
        <p:txBody>
          <a:bodyPr>
            <a:normAutofit/>
          </a:bodyPr>
          <a:lstStyle/>
          <a:p>
            <a:r>
              <a:rPr lang="en-US" sz="7798" b="1" dirty="0">
                <a:solidFill>
                  <a:srgbClr val="824D40"/>
                </a:solidFill>
              </a:rPr>
              <a:t>Type </a:t>
            </a:r>
            <a:r>
              <a:rPr lang="en-US" sz="7798" b="1" dirty="0">
                <a:solidFill>
                  <a:srgbClr val="824D40"/>
                </a:solidFill>
              </a:rPr>
              <a:t>Providers</a:t>
            </a:r>
          </a:p>
        </p:txBody>
      </p:sp>
      <p:sp>
        <p:nvSpPr>
          <p:cNvPr id="4" name="Text Placeholder 2"/>
          <p:cNvSpPr>
            <a:spLocks noGrp="1"/>
          </p:cNvSpPr>
          <p:nvPr>
            <p:ph type="body" idx="1"/>
          </p:nvPr>
        </p:nvSpPr>
        <p:spPr>
          <a:xfrm>
            <a:off x="831633" y="4589160"/>
            <a:ext cx="10512862" cy="484506"/>
          </a:xfrm>
          <a:solidFill>
            <a:srgbClr val="F6F0D8">
              <a:alpha val="85000"/>
            </a:srgbClr>
          </a:solidFill>
          <a:ln w="28575">
            <a:noFill/>
          </a:ln>
        </p:spPr>
        <p:txBody>
          <a:bodyPr>
            <a:noAutofit/>
          </a:bodyPr>
          <a:lstStyle/>
          <a:p>
            <a:pPr algn="r"/>
            <a:r>
              <a:rPr lang="en-US" b="1" dirty="0" smtClean="0">
                <a:solidFill>
                  <a:srgbClr val="824D40"/>
                </a:solidFill>
                <a:latin typeface="+mj-lt"/>
                <a:ea typeface="+mj-ea"/>
                <a:cs typeface="+mj-cs"/>
              </a:rPr>
              <a:t>TYPE ALL THE DATA</a:t>
            </a:r>
            <a:endParaRPr lang="en-US" b="1" dirty="0">
              <a:solidFill>
                <a:srgbClr val="824D40"/>
              </a:solidFill>
              <a:latin typeface="+mj-lt"/>
              <a:ea typeface="+mj-ea"/>
              <a:cs typeface="+mj-cs"/>
            </a:endParaRPr>
          </a:p>
        </p:txBody>
      </p:sp>
    </p:spTree>
    <p:extLst>
      <p:ext uri="{BB962C8B-B14F-4D97-AF65-F5344CB8AC3E}">
        <p14:creationId xmlns:p14="http://schemas.microsoft.com/office/powerpoint/2010/main" val="2042345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837981" y="1829217"/>
            <a:ext cx="10512862" cy="4414733"/>
          </a:xfrm>
          <a:prstGeom prst="rect">
            <a:avLst/>
          </a:prstGeom>
          <a:solidFill>
            <a:srgbClr val="F6F0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Title 1"/>
          <p:cNvSpPr>
            <a:spLocks noGrp="1"/>
          </p:cNvSpPr>
          <p:nvPr>
            <p:ph type="title"/>
          </p:nvPr>
        </p:nvSpPr>
        <p:spPr>
          <a:solidFill>
            <a:srgbClr val="EBC97D">
              <a:alpha val="85000"/>
            </a:srgbClr>
          </a:solidFill>
          <a:ln w="31750">
            <a:noFill/>
          </a:ln>
        </p:spPr>
        <p:txBody>
          <a:bodyPr>
            <a:normAutofit/>
          </a:bodyPr>
          <a:lstStyle/>
          <a:p>
            <a:r>
              <a:rPr lang="en-US" sz="4799" b="1" dirty="0">
                <a:solidFill>
                  <a:srgbClr val="824D40"/>
                </a:solidFill>
              </a:rPr>
              <a:t>What are type providers?</a:t>
            </a:r>
            <a:endParaRPr lang="en-US" sz="4799" b="1" dirty="0">
              <a:solidFill>
                <a:srgbClr val="824D40"/>
              </a:solidFill>
            </a:endParaRPr>
          </a:p>
        </p:txBody>
      </p:sp>
      <p:sp>
        <p:nvSpPr>
          <p:cNvPr id="23" name="Text Placeholder 2"/>
          <p:cNvSpPr txBox="1">
            <a:spLocks/>
          </p:cNvSpPr>
          <p:nvPr/>
        </p:nvSpPr>
        <p:spPr>
          <a:xfrm>
            <a:off x="1524629" y="2623805"/>
            <a:ext cx="5949755" cy="853218"/>
          </a:xfrm>
          <a:prstGeom prst="rect">
            <a:avLst/>
          </a:prstGeom>
          <a:solidFill>
            <a:schemeClr val="bg1">
              <a:alpha val="75000"/>
            </a:schemeClr>
          </a:solidFill>
          <a:ln w="28575">
            <a:noFill/>
          </a:ln>
        </p:spPr>
        <p:txBody>
          <a:bodyPr anchor="ctr">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399" b="1" dirty="0">
                <a:solidFill>
                  <a:srgbClr val="824D40"/>
                </a:solidFill>
                <a:latin typeface="Calibri Light" panose="020F0302020204030204"/>
                <a:ea typeface="+mj-ea"/>
                <a:cs typeface="+mj-cs"/>
              </a:rPr>
              <a:t>A mechanism to provide types to the compiler.</a:t>
            </a:r>
          </a:p>
        </p:txBody>
      </p:sp>
      <p:pic>
        <p:nvPicPr>
          <p:cNvPr id="24" name="Picture Placeholder 15"/>
          <p:cNvPicPr>
            <a:picLocks noChangeAspect="1"/>
          </p:cNvPicPr>
          <p:nvPr/>
        </p:nvPicPr>
        <p:blipFill>
          <a:blip r:embed="rId3">
            <a:extLst>
              <a:ext uri="{28A0092B-C50C-407E-A947-70E740481C1C}">
                <a14:useLocalDpi xmlns:a14="http://schemas.microsoft.com/office/drawing/2010/main" val="0"/>
              </a:ext>
            </a:extLst>
          </a:blip>
          <a:srcRect l="2838" r="2838"/>
          <a:stretch>
            <a:fillRect/>
          </a:stretch>
        </p:blipFill>
        <p:spPr>
          <a:xfrm>
            <a:off x="8161031" y="3477023"/>
            <a:ext cx="3679036" cy="29050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30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6394" y="4989350"/>
            <a:ext cx="10512862" cy="1259761"/>
          </a:xfrm>
          <a:prstGeom prst="rect">
            <a:avLst/>
          </a:prstGeom>
          <a:solidFill>
            <a:srgbClr val="F6F0D8">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7" name="Title 1"/>
          <p:cNvSpPr txBox="1">
            <a:spLocks/>
          </p:cNvSpPr>
          <p:nvPr/>
        </p:nvSpPr>
        <p:spPr>
          <a:xfrm>
            <a:off x="836394" y="591779"/>
            <a:ext cx="10512862" cy="3838710"/>
          </a:xfrm>
          <a:prstGeom prst="rect">
            <a:avLst/>
          </a:prstGeom>
          <a:solidFill>
            <a:srgbClr val="EBC97D">
              <a:alpha val="85000"/>
            </a:srgbClr>
          </a:solidFill>
          <a:ln w="31750">
            <a:noFill/>
          </a:ln>
        </p:spPr>
        <p:txBody>
          <a:bodyPr vert="horz" lIns="91416" tIns="45708" rIns="91416" bIns="45708" rtlCol="0" anchor="ctr">
            <a:noAutofit/>
          </a:bodyPr>
          <a:lstStyle>
            <a:lvl1pPr algn="ctr" defTabSz="914400" rtl="0" eaLnBrk="1" latinLnBrk="0" hangingPunct="1">
              <a:spcBef>
                <a:spcPct val="0"/>
              </a:spcBef>
              <a:buNone/>
              <a:defRPr sz="3200" b="0" kern="1200" cap="none">
                <a:solidFill>
                  <a:schemeClr val="tx1"/>
                </a:solidFill>
                <a:latin typeface="+mj-lt"/>
                <a:ea typeface="+mj-ea"/>
                <a:cs typeface="+mj-cs"/>
              </a:defRPr>
            </a:lvl1pPr>
          </a:lstStyle>
          <a:p>
            <a:pPr lvl="3" defTabSz="914126"/>
            <a:r>
              <a:rPr lang="en-US" sz="1999" dirty="0">
                <a:solidFill>
                  <a:srgbClr val="824D40"/>
                </a:solidFill>
                <a:latin typeface="Calibri Light" panose="020F0302020204030204"/>
                <a:ea typeface="+mj-ea"/>
                <a:cs typeface="+mj-cs"/>
              </a:rPr>
              <a:t>For me, part of the role of F# is about proving that statically-typed languages can play fully in the modern world of connected programming, without losing the </a:t>
            </a:r>
            <a:r>
              <a:rPr lang="en-US" sz="1999" b="1" dirty="0">
                <a:solidFill>
                  <a:srgbClr val="824D40"/>
                </a:solidFill>
                <a:latin typeface="Calibri Light" panose="020F0302020204030204"/>
                <a:ea typeface="+mj-ea"/>
                <a:cs typeface="+mj-cs"/>
              </a:rPr>
              <a:t>simplicity, elegance or tooling</a:t>
            </a:r>
            <a:r>
              <a:rPr lang="en-US" sz="1999" dirty="0">
                <a:solidFill>
                  <a:srgbClr val="824D40"/>
                </a:solidFill>
                <a:latin typeface="Calibri Light" panose="020F0302020204030204"/>
                <a:ea typeface="+mj-ea"/>
                <a:cs typeface="+mj-cs"/>
              </a:rPr>
              <a:t> that come with strong types.</a:t>
            </a:r>
            <a:br>
              <a:rPr lang="en-US" sz="1999" dirty="0">
                <a:solidFill>
                  <a:srgbClr val="824D40"/>
                </a:solidFill>
                <a:latin typeface="Calibri Light" panose="020F0302020204030204"/>
                <a:ea typeface="+mj-ea"/>
                <a:cs typeface="+mj-cs"/>
              </a:rPr>
            </a:br>
            <a:r>
              <a:rPr lang="en-US" sz="1999" dirty="0">
                <a:solidFill>
                  <a:srgbClr val="824D40"/>
                </a:solidFill>
                <a:latin typeface="Calibri Light" panose="020F0302020204030204"/>
                <a:ea typeface="+mj-ea"/>
                <a:cs typeface="+mj-cs"/>
              </a:rPr>
              <a:t/>
            </a:r>
            <a:br>
              <a:rPr lang="en-US" sz="1999" dirty="0">
                <a:solidFill>
                  <a:srgbClr val="824D40"/>
                </a:solidFill>
                <a:latin typeface="Calibri Light" panose="020F0302020204030204"/>
                <a:ea typeface="+mj-ea"/>
                <a:cs typeface="+mj-cs"/>
              </a:rPr>
            </a:br>
            <a:r>
              <a:rPr lang="en-US" sz="1999" dirty="0">
                <a:solidFill>
                  <a:srgbClr val="824D40"/>
                </a:solidFill>
                <a:latin typeface="Calibri Light" panose="020F0302020204030204"/>
                <a:ea typeface="+mj-ea"/>
                <a:cs typeface="+mj-cs"/>
              </a:rPr>
              <a:t>Type providers are an essential part of tackling this, because we can no longer ignore the </a:t>
            </a:r>
            <a:r>
              <a:rPr lang="en-US" sz="1999" b="1" dirty="0">
                <a:solidFill>
                  <a:srgbClr val="824D40"/>
                </a:solidFill>
                <a:latin typeface="Calibri Light" panose="020F0302020204030204"/>
                <a:ea typeface="+mj-ea"/>
                <a:cs typeface="+mj-cs"/>
              </a:rPr>
              <a:t>information-richness of external data sources</a:t>
            </a:r>
            <a:r>
              <a:rPr lang="en-US" sz="1999" dirty="0">
                <a:solidFill>
                  <a:srgbClr val="824D40"/>
                </a:solidFill>
                <a:latin typeface="Calibri Light" panose="020F0302020204030204"/>
                <a:ea typeface="+mj-ea"/>
                <a:cs typeface="+mj-cs"/>
              </a:rPr>
              <a:t>, and have to change language and compiler architecture to adapt. </a:t>
            </a:r>
          </a:p>
        </p:txBody>
      </p:sp>
      <p:sp>
        <p:nvSpPr>
          <p:cNvPr id="5" name="Text Placeholder 4"/>
          <p:cNvSpPr>
            <a:spLocks noGrp="1"/>
          </p:cNvSpPr>
          <p:nvPr>
            <p:ph type="body" sz="quarter" idx="13"/>
          </p:nvPr>
        </p:nvSpPr>
        <p:spPr>
          <a:xfrm>
            <a:off x="836395" y="3839009"/>
            <a:ext cx="10512861" cy="591480"/>
          </a:xfrm>
          <a:solidFill>
            <a:srgbClr val="F6F0D8">
              <a:alpha val="85000"/>
            </a:srgbClr>
          </a:solidFill>
        </p:spPr>
        <p:txBody>
          <a:bodyPr/>
          <a:lstStyle/>
          <a:p>
            <a:r>
              <a:rPr lang="en-US" dirty="0" smtClean="0">
                <a:solidFill>
                  <a:srgbClr val="824D40"/>
                </a:solidFill>
              </a:rPr>
              <a:t>- Don </a:t>
            </a:r>
            <a:r>
              <a:rPr lang="en-US" dirty="0" err="1" smtClean="0">
                <a:solidFill>
                  <a:srgbClr val="824D40"/>
                </a:solidFill>
              </a:rPr>
              <a:t>Syme</a:t>
            </a:r>
            <a:endParaRPr lang="en-US" dirty="0">
              <a:solidFill>
                <a:srgbClr val="824D40"/>
              </a:solidFill>
            </a:endParaRPr>
          </a:p>
        </p:txBody>
      </p:sp>
      <p:sp>
        <p:nvSpPr>
          <p:cNvPr id="4" name="Text Placeholder 3"/>
          <p:cNvSpPr>
            <a:spLocks noGrp="1"/>
          </p:cNvSpPr>
          <p:nvPr>
            <p:ph type="body" idx="1"/>
          </p:nvPr>
        </p:nvSpPr>
        <p:spPr>
          <a:xfrm>
            <a:off x="1295063" y="5363233"/>
            <a:ext cx="9607163" cy="511996"/>
          </a:xfrm>
        </p:spPr>
        <p:txBody>
          <a:bodyPr>
            <a:noAutofit/>
          </a:bodyPr>
          <a:lstStyle/>
          <a:p>
            <a:r>
              <a:rPr lang="en-US" sz="4799" b="1" dirty="0">
                <a:solidFill>
                  <a:srgbClr val="824D40"/>
                </a:solidFill>
                <a:latin typeface="+mj-lt"/>
                <a:ea typeface="+mj-ea"/>
                <a:cs typeface="+mj-cs"/>
              </a:rPr>
              <a:t>Why do we need them? </a:t>
            </a:r>
          </a:p>
        </p:txBody>
      </p:sp>
    </p:spTree>
    <p:extLst>
      <p:ext uri="{BB962C8B-B14F-4D97-AF65-F5344CB8AC3E}">
        <p14:creationId xmlns:p14="http://schemas.microsoft.com/office/powerpoint/2010/main" val="3882336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4" y="190416"/>
            <a:ext cx="3750027" cy="5125437"/>
          </a:xfrm>
          <a:solidFill>
            <a:srgbClr val="EBC97D">
              <a:alpha val="85000"/>
            </a:srgbClr>
          </a:solidFill>
        </p:spPr>
        <p:txBody>
          <a:bodyPr>
            <a:normAutofit/>
          </a:bodyPr>
          <a:lstStyle/>
          <a:p>
            <a:r>
              <a:rPr lang="en-US" sz="4799" b="1" dirty="0">
                <a:solidFill>
                  <a:srgbClr val="824D40"/>
                </a:solidFill>
              </a:rPr>
              <a:t>Benefits</a:t>
            </a:r>
          </a:p>
        </p:txBody>
      </p:sp>
      <p:sp>
        <p:nvSpPr>
          <p:cNvPr id="4" name="Text Placeholder 3"/>
          <p:cNvSpPr>
            <a:spLocks noGrp="1"/>
          </p:cNvSpPr>
          <p:nvPr>
            <p:ph type="body" sz="half" idx="2"/>
          </p:nvPr>
        </p:nvSpPr>
        <p:spPr>
          <a:xfrm>
            <a:off x="215263" y="5396678"/>
            <a:ext cx="11691138" cy="1237463"/>
          </a:xfrm>
          <a:solidFill>
            <a:srgbClr val="F6F0D8">
              <a:alpha val="85000"/>
            </a:srgbClr>
          </a:solidFill>
        </p:spPr>
        <p:txBody>
          <a:bodyPr/>
          <a:lstStyle/>
          <a:p>
            <a:r>
              <a:rPr lang="en-US" sz="2399" dirty="0">
                <a:solidFill>
                  <a:srgbClr val="824D40"/>
                </a:solidFill>
              </a:rPr>
              <a:t>“Type Providers are about replacing our conventional notion of a “library” with a provider model. This allows a type provider to project an external information source into F# and makes it easier to access diverse sources of data.”</a:t>
            </a:r>
          </a:p>
          <a:p>
            <a:endParaRPr lang="en-US" dirty="0"/>
          </a:p>
        </p:txBody>
      </p:sp>
      <p:graphicFrame>
        <p:nvGraphicFramePr>
          <p:cNvPr id="3" name="Diagram 2"/>
          <p:cNvGraphicFramePr/>
          <p:nvPr>
            <p:extLst/>
          </p:nvPr>
        </p:nvGraphicFramePr>
        <p:xfrm>
          <a:off x="4069135" y="190416"/>
          <a:ext cx="7837266" cy="5125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28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1EEBDDF8-0139-44CF-BFBC-E6BCDCB000BF}"/>
                                            </p:graphicEl>
                                          </p:spTgt>
                                        </p:tgtEl>
                                        <p:attrNameLst>
                                          <p:attrName>style.visibility</p:attrName>
                                        </p:attrNameLst>
                                      </p:cBhvr>
                                      <p:to>
                                        <p:strVal val="visible"/>
                                      </p:to>
                                    </p:set>
                                    <p:anim calcmode="lin" valueType="num">
                                      <p:cBhvr additive="base">
                                        <p:cTn id="7" dur="500" fill="hold"/>
                                        <p:tgtEl>
                                          <p:spTgt spid="3">
                                            <p:graphicEl>
                                              <a:dgm id="{1EEBDDF8-0139-44CF-BFBC-E6BCDCB000B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1EEBDDF8-0139-44CF-BFBC-E6BCDCB000BF}"/>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F93BABAF-46AE-4129-A2C3-78D675EB2B83}"/>
                                            </p:graphicEl>
                                          </p:spTgt>
                                        </p:tgtEl>
                                        <p:attrNameLst>
                                          <p:attrName>style.visibility</p:attrName>
                                        </p:attrNameLst>
                                      </p:cBhvr>
                                      <p:to>
                                        <p:strVal val="visible"/>
                                      </p:to>
                                    </p:set>
                                    <p:anim calcmode="lin" valueType="num">
                                      <p:cBhvr additive="base">
                                        <p:cTn id="13" dur="500" fill="hold"/>
                                        <p:tgtEl>
                                          <p:spTgt spid="3">
                                            <p:graphicEl>
                                              <a:dgm id="{F93BABAF-46AE-4129-A2C3-78D675EB2B83}"/>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F93BABAF-46AE-4129-A2C3-78D675EB2B83}"/>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graphicEl>
                                              <a:dgm id="{2FCBC024-DF14-4C91-85DE-921A6601B102}"/>
                                            </p:graphicEl>
                                          </p:spTgt>
                                        </p:tgtEl>
                                        <p:attrNameLst>
                                          <p:attrName>style.visibility</p:attrName>
                                        </p:attrNameLst>
                                      </p:cBhvr>
                                      <p:to>
                                        <p:strVal val="visible"/>
                                      </p:to>
                                    </p:set>
                                    <p:anim calcmode="lin" valueType="num">
                                      <p:cBhvr additive="base">
                                        <p:cTn id="17" dur="500" fill="hold"/>
                                        <p:tgtEl>
                                          <p:spTgt spid="3">
                                            <p:graphicEl>
                                              <a:dgm id="{2FCBC024-DF14-4C91-85DE-921A6601B102}"/>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graphicEl>
                                              <a:dgm id="{2FCBC024-DF14-4C91-85DE-921A6601B102}"/>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graphicEl>
                                              <a:dgm id="{18AA51B2-7DC1-4D95-82D3-8F3774CF42A4}"/>
                                            </p:graphicEl>
                                          </p:spTgt>
                                        </p:tgtEl>
                                        <p:attrNameLst>
                                          <p:attrName>style.visibility</p:attrName>
                                        </p:attrNameLst>
                                      </p:cBhvr>
                                      <p:to>
                                        <p:strVal val="visible"/>
                                      </p:to>
                                    </p:set>
                                    <p:anim calcmode="lin" valueType="num">
                                      <p:cBhvr additive="base">
                                        <p:cTn id="23" dur="500" fill="hold"/>
                                        <p:tgtEl>
                                          <p:spTgt spid="3">
                                            <p:graphicEl>
                                              <a:dgm id="{18AA51B2-7DC1-4D95-82D3-8F3774CF42A4}"/>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graphicEl>
                                              <a:dgm id="{18AA51B2-7DC1-4D95-82D3-8F3774CF42A4}"/>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graphicEl>
                                              <a:dgm id="{847997FE-27E4-47BE-BFCC-0D3EEEB261E3}"/>
                                            </p:graphicEl>
                                          </p:spTgt>
                                        </p:tgtEl>
                                        <p:attrNameLst>
                                          <p:attrName>style.visibility</p:attrName>
                                        </p:attrNameLst>
                                      </p:cBhvr>
                                      <p:to>
                                        <p:strVal val="visible"/>
                                      </p:to>
                                    </p:set>
                                    <p:anim calcmode="lin" valueType="num">
                                      <p:cBhvr additive="base">
                                        <p:cTn id="27" dur="500" fill="hold"/>
                                        <p:tgtEl>
                                          <p:spTgt spid="3">
                                            <p:graphicEl>
                                              <a:dgm id="{847997FE-27E4-47BE-BFCC-0D3EEEB261E3}"/>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graphicEl>
                                              <a:dgm id="{847997FE-27E4-47BE-BFCC-0D3EEEB261E3}"/>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graphicEl>
                                              <a:dgm id="{233C0903-F667-4C4E-96F7-387931BF6363}"/>
                                            </p:graphicEl>
                                          </p:spTgt>
                                        </p:tgtEl>
                                        <p:attrNameLst>
                                          <p:attrName>style.visibility</p:attrName>
                                        </p:attrNameLst>
                                      </p:cBhvr>
                                      <p:to>
                                        <p:strVal val="visible"/>
                                      </p:to>
                                    </p:set>
                                    <p:anim calcmode="lin" valueType="num">
                                      <p:cBhvr additive="base">
                                        <p:cTn id="33" dur="500" fill="hold"/>
                                        <p:tgtEl>
                                          <p:spTgt spid="3">
                                            <p:graphicEl>
                                              <a:dgm id="{233C0903-F667-4C4E-96F7-387931BF6363}"/>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graphicEl>
                                              <a:dgm id="{233C0903-F667-4C4E-96F7-387931BF6363}"/>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graphicEl>
                                              <a:dgm id="{F9B2FB86-2930-4F54-9064-138411116312}"/>
                                            </p:graphicEl>
                                          </p:spTgt>
                                        </p:tgtEl>
                                        <p:attrNameLst>
                                          <p:attrName>style.visibility</p:attrName>
                                        </p:attrNameLst>
                                      </p:cBhvr>
                                      <p:to>
                                        <p:strVal val="visible"/>
                                      </p:to>
                                    </p:set>
                                    <p:anim calcmode="lin" valueType="num">
                                      <p:cBhvr additive="base">
                                        <p:cTn id="37" dur="500" fill="hold"/>
                                        <p:tgtEl>
                                          <p:spTgt spid="3">
                                            <p:graphicEl>
                                              <a:dgm id="{F9B2FB86-2930-4F54-9064-138411116312}"/>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F9B2FB86-2930-4F54-9064-13841111631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4" y="190416"/>
            <a:ext cx="3750027" cy="5125437"/>
          </a:xfrm>
          <a:solidFill>
            <a:srgbClr val="EBC97D">
              <a:alpha val="85000"/>
            </a:srgbClr>
          </a:solidFill>
        </p:spPr>
        <p:txBody>
          <a:bodyPr>
            <a:normAutofit/>
          </a:bodyPr>
          <a:lstStyle/>
          <a:p>
            <a:r>
              <a:rPr lang="en-US" sz="4799" b="1" dirty="0">
                <a:solidFill>
                  <a:srgbClr val="824D40"/>
                </a:solidFill>
              </a:rPr>
              <a:t>Demo</a:t>
            </a:r>
            <a:endParaRPr lang="en-US" sz="4799" b="1" dirty="0">
              <a:solidFill>
                <a:srgbClr val="824D40"/>
              </a:solidFill>
            </a:endParaRPr>
          </a:p>
        </p:txBody>
      </p:sp>
      <p:sp>
        <p:nvSpPr>
          <p:cNvPr id="4" name="Text Placeholder 3"/>
          <p:cNvSpPr>
            <a:spLocks noGrp="1"/>
          </p:cNvSpPr>
          <p:nvPr>
            <p:ph type="body" sz="half" idx="2"/>
          </p:nvPr>
        </p:nvSpPr>
        <p:spPr>
          <a:xfrm>
            <a:off x="215263" y="5396678"/>
            <a:ext cx="11691138" cy="1237463"/>
          </a:xfrm>
          <a:solidFill>
            <a:srgbClr val="F6F0D8">
              <a:alpha val="85000"/>
            </a:srgbClr>
          </a:solidFill>
        </p:spPr>
        <p:txBody>
          <a:bodyPr/>
          <a:lstStyle/>
          <a:p>
            <a:pPr lvl="0" algn="r"/>
            <a:r>
              <a:rPr lang="en-US" sz="2399" b="1" dirty="0">
                <a:solidFill>
                  <a:srgbClr val="824D40"/>
                </a:solidFill>
                <a:latin typeface="Calibri Light" panose="020F0302020204030204"/>
                <a:ea typeface="+mj-ea"/>
                <a:cs typeface="+mj-cs"/>
              </a:rPr>
              <a:t>WSDL Mash-up</a:t>
            </a:r>
          </a:p>
          <a:p>
            <a:pPr lvl="0" algn="r"/>
            <a:r>
              <a:rPr lang="en-US" sz="2399" b="1" dirty="0">
                <a:solidFill>
                  <a:srgbClr val="824D40"/>
                </a:solidFill>
                <a:latin typeface="Calibri Light" panose="020F0302020204030204"/>
                <a:ea typeface="+mj-ea"/>
                <a:cs typeface="+mj-cs"/>
              </a:rPr>
              <a:t>Using </a:t>
            </a:r>
            <a:r>
              <a:rPr lang="en-US" sz="2399" b="1" dirty="0">
                <a:solidFill>
                  <a:srgbClr val="824D40"/>
                </a:solidFill>
                <a:latin typeface="Calibri Light" panose="020F0302020204030204"/>
                <a:ea typeface="+mj-ea"/>
                <a:cs typeface="+mj-cs"/>
              </a:rPr>
              <a:t>F# to visualize World Bank data in R</a:t>
            </a:r>
          </a:p>
          <a:p>
            <a:endParaRPr lang="en-US" dirty="0">
              <a:solidFill>
                <a:srgbClr val="824D40"/>
              </a:solidFill>
            </a:endParaRPr>
          </a:p>
        </p:txBody>
      </p:sp>
      <p:pic>
        <p:nvPicPr>
          <p:cNvPr id="7"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469" t="-3534" r="-469" b="-3532"/>
          <a:stretch/>
        </p:blipFill>
        <p:spPr>
          <a:xfrm>
            <a:off x="4853116" y="894"/>
            <a:ext cx="6183069" cy="5629964"/>
          </a:xfrm>
          <a:prstGeom prst="rect">
            <a:avLst/>
          </a:prstGeom>
          <a:ln w="57150" cmpd="thickThin">
            <a:noFill/>
            <a:miter lim="800000"/>
          </a:ln>
          <a:effectLst>
            <a:softEdge rad="112500"/>
          </a:effectLst>
        </p:spPr>
      </p:pic>
    </p:spTree>
    <p:extLst>
      <p:ext uri="{BB962C8B-B14F-4D97-AF65-F5344CB8AC3E}">
        <p14:creationId xmlns:p14="http://schemas.microsoft.com/office/powerpoint/2010/main" val="1228448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a:t>For me, part of the role of F# is about proving that statically-typed languages can play fully in the modern world of connected programming, without losing the </a:t>
            </a:r>
            <a:r>
              <a:rPr lang="en-US" sz="2400" b="1" dirty="0">
                <a:solidFill>
                  <a:schemeClr val="accent2"/>
                </a:solidFill>
              </a:rPr>
              <a:t>simplicity, elegance or tooling</a:t>
            </a:r>
            <a:r>
              <a:rPr lang="en-US" sz="2400" b="1" dirty="0"/>
              <a:t> </a:t>
            </a:r>
            <a:r>
              <a:rPr lang="en-US" sz="2400" dirty="0"/>
              <a:t>that come with strong types</a:t>
            </a:r>
            <a:r>
              <a:rPr lang="en-US" sz="2400" dirty="0" smtClean="0"/>
              <a:t>.</a:t>
            </a:r>
            <a:br>
              <a:rPr lang="en-US" sz="2400" dirty="0" smtClean="0"/>
            </a:br>
            <a:r>
              <a:rPr lang="en-US" sz="2400" dirty="0"/>
              <a:t/>
            </a:r>
            <a:br>
              <a:rPr lang="en-US" sz="2400" dirty="0"/>
            </a:br>
            <a:r>
              <a:rPr lang="en-US" sz="2400" dirty="0" smtClean="0"/>
              <a:t>Type </a:t>
            </a:r>
            <a:r>
              <a:rPr lang="en-US" sz="2400" dirty="0"/>
              <a:t>providers are an essential part of tackling this, because we can no longer ignore the </a:t>
            </a:r>
            <a:r>
              <a:rPr lang="en-US" sz="2400" b="1" dirty="0">
                <a:solidFill>
                  <a:schemeClr val="accent2"/>
                </a:solidFill>
              </a:rPr>
              <a:t>information-richness of external data sources</a:t>
            </a:r>
            <a:r>
              <a:rPr lang="en-US" sz="2400" dirty="0"/>
              <a:t>, and have to change language and compiler architecture to adapt.</a:t>
            </a:r>
            <a:r>
              <a:rPr lang="en-US" sz="2400" dirty="0" smtClean="0"/>
              <a:t> </a:t>
            </a:r>
            <a:endParaRPr lang="en-US" sz="2400" dirty="0"/>
          </a:p>
        </p:txBody>
      </p:sp>
      <p:sp>
        <p:nvSpPr>
          <p:cNvPr id="14" name="Text Placeholder 13"/>
          <p:cNvSpPr>
            <a:spLocks noGrp="1"/>
          </p:cNvSpPr>
          <p:nvPr>
            <p:ph type="body" idx="1"/>
          </p:nvPr>
        </p:nvSpPr>
        <p:spPr/>
        <p:txBody>
          <a:bodyPr/>
          <a:lstStyle/>
          <a:p>
            <a:r>
              <a:rPr lang="en-US" dirty="0" smtClean="0"/>
              <a:t>Why do we need type providers?</a:t>
            </a:r>
            <a:endParaRPr lang="en-US" dirty="0"/>
          </a:p>
        </p:txBody>
      </p:sp>
      <p:sp>
        <p:nvSpPr>
          <p:cNvPr id="15" name="Text Placeholder 14"/>
          <p:cNvSpPr>
            <a:spLocks noGrp="1"/>
          </p:cNvSpPr>
          <p:nvPr>
            <p:ph type="body" sz="quarter" idx="13"/>
          </p:nvPr>
        </p:nvSpPr>
        <p:spPr/>
        <p:txBody>
          <a:bodyPr/>
          <a:lstStyle/>
          <a:p>
            <a:r>
              <a:rPr lang="en-US" dirty="0" smtClean="0"/>
              <a:t>Don </a:t>
            </a:r>
            <a:r>
              <a:rPr lang="en-US" dirty="0" err="1" smtClean="0"/>
              <a:t>Syme</a:t>
            </a:r>
            <a:endParaRPr lang="en-US" dirty="0"/>
          </a:p>
        </p:txBody>
      </p:sp>
    </p:spTree>
    <p:extLst>
      <p:ext uri="{BB962C8B-B14F-4D97-AF65-F5344CB8AC3E}">
        <p14:creationId xmlns:p14="http://schemas.microsoft.com/office/powerpoint/2010/main" val="3710587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data!</a:t>
            </a:r>
            <a:endParaRPr lang="en-U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rcRect t="20643" b="20643"/>
          <a:stretch>
            <a:fillRect/>
          </a:stretch>
        </p:blipFill>
        <p:spPr>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 Placeholder 5"/>
          <p:cNvSpPr>
            <a:spLocks noGrp="1"/>
          </p:cNvSpPr>
          <p:nvPr>
            <p:ph type="body" sz="half" idx="2"/>
          </p:nvPr>
        </p:nvSpPr>
        <p:spPr/>
        <p:txBody>
          <a:bodyPr>
            <a:normAutofit/>
          </a:bodyPr>
          <a:lstStyle/>
          <a:p>
            <a:endParaRPr lang="en-US" dirty="0"/>
          </a:p>
        </p:txBody>
      </p:sp>
      <p:sp>
        <p:nvSpPr>
          <p:cNvPr id="8" name="TextBox 7"/>
          <p:cNvSpPr txBox="1"/>
          <p:nvPr/>
        </p:nvSpPr>
        <p:spPr>
          <a:xfrm>
            <a:off x="5696707" y="4377268"/>
            <a:ext cx="795411" cy="261610"/>
          </a:xfrm>
          <a:prstGeom prst="rect">
            <a:avLst/>
          </a:prstGeom>
          <a:noFill/>
        </p:spPr>
        <p:txBody>
          <a:bodyPr wrap="none" rtlCol="0">
            <a:spAutoFit/>
          </a:bodyPr>
          <a:lstStyle/>
          <a:p>
            <a:r>
              <a:rPr lang="en-US" sz="1100" dirty="0"/>
              <a:t>From: </a:t>
            </a:r>
            <a:r>
              <a:rPr lang="en-US" sz="1100" dirty="0" smtClean="0">
                <a:hlinkClick r:id="rId4"/>
              </a:rPr>
              <a:t>here</a:t>
            </a:r>
            <a:endParaRPr lang="en-US" sz="1100" dirty="0"/>
          </a:p>
        </p:txBody>
      </p:sp>
    </p:spTree>
    <p:extLst>
      <p:ext uri="{BB962C8B-B14F-4D97-AF65-F5344CB8AC3E}">
        <p14:creationId xmlns:p14="http://schemas.microsoft.com/office/powerpoint/2010/main" val="24028637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Canvas">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Canvas">
      <a:majorFont>
        <a:latin typeface="Garamond" panose="02020404030301010803"/>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20404030301010803"/>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Canvas">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24284</TotalTime>
  <Words>694</Words>
  <Application>Microsoft Office PowerPoint</Application>
  <PresentationFormat>Custom</PresentationFormat>
  <Paragraphs>90</Paragraphs>
  <Slides>16</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Calibri Light</vt:lpstr>
      <vt:lpstr>Garamond</vt:lpstr>
      <vt:lpstr>Trebuchet MS</vt:lpstr>
      <vt:lpstr>Wingdings</vt:lpstr>
      <vt:lpstr>Organic</vt:lpstr>
      <vt:lpstr>1_Office Theme</vt:lpstr>
      <vt:lpstr>Consuming Data with F#’s Type Providers</vt:lpstr>
      <vt:lpstr>What is a type provider?</vt:lpstr>
      <vt:lpstr>Type Providers</vt:lpstr>
      <vt:lpstr>What are type providers?</vt:lpstr>
      <vt:lpstr>PowerPoint Presentation</vt:lpstr>
      <vt:lpstr>Benefits</vt:lpstr>
      <vt:lpstr>Demo</vt:lpstr>
      <vt:lpstr>For me, part of the role of F# is about proving that statically-typed languages can play fully in the modern world of connected programming, without losing the simplicity, elegance or tooling that come with strong types.  Type providers are an essential part of tackling this, because we can no longer ignore the information-richness of external data sources, and have to change language and compiler architecture to adapt. </vt:lpstr>
      <vt:lpstr>It’s all about the data!</vt:lpstr>
      <vt:lpstr>Consuming data: the current methods.</vt:lpstr>
      <vt:lpstr>Benefits of Type Providers</vt:lpstr>
      <vt:lpstr>Demos</vt:lpstr>
      <vt:lpstr>When to write your own</vt:lpstr>
      <vt:lpstr>Demo</vt:lpstr>
      <vt:lpstr>Some Existing Implementations</vt:lpstr>
      <vt:lpstr>Consuming Data with F#’s Type Providers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Type Providers</dc:title>
  <dc:creator>rachel</dc:creator>
  <cp:lastModifiedBy>rachel reese</cp:lastModifiedBy>
  <cp:revision>345</cp:revision>
  <dcterms:created xsi:type="dcterms:W3CDTF">2012-12-30T17:45:58Z</dcterms:created>
  <dcterms:modified xsi:type="dcterms:W3CDTF">2013-07-10T00:18:14Z</dcterms:modified>
</cp:coreProperties>
</file>